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3" r:id="rId4"/>
    <p:sldId id="258" r:id="rId5"/>
    <p:sldId id="260" r:id="rId6"/>
    <p:sldId id="262" r:id="rId7"/>
    <p:sldId id="261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78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59" autoAdjust="0"/>
    <p:restoredTop sz="96357" autoAdjust="0"/>
  </p:normalViewPr>
  <p:slideViewPr>
    <p:cSldViewPr snapToGrid="0">
      <p:cViewPr varScale="1">
        <p:scale>
          <a:sx n="100" d="100"/>
          <a:sy n="100" d="100"/>
        </p:scale>
        <p:origin x="10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D5518-568D-47B9-9244-FD37FC48CA51}" type="datetimeFigureOut">
              <a:rPr lang="zh-TW" altLang="en-US" smtClean="0"/>
              <a:t>2021/7/24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47F69-A952-4E3D-9B18-5C59E38578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264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47F69-A952-4E3D-9B18-5C59E385788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219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47F69-A952-4E3D-9B18-5C59E385788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460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E1A50-50F3-454B-A631-1C58603B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84C7D-B17E-4258-83FC-AB9377485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EF897-09D8-4919-9F62-2D28B4CE1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A4E43-9848-43F1-8DF1-EAAF9D059DD7}" type="datetimeFigureOut">
              <a:rPr lang="zh-TW" altLang="en-US" smtClean="0"/>
              <a:t>2021/7/24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28977-3B04-46E6-B0C4-B36048B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8FF93-F5DF-4352-8D6A-0D2D5F09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ECECF-D73B-4918-A6FC-72542D6B8F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5507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016A-ACED-470D-B5F1-BCF973E0A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A4413-8196-460D-A595-6FFF64909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EE695-3CB2-4D6E-9F73-0E004A56B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A4E43-9848-43F1-8DF1-EAAF9D059DD7}" type="datetimeFigureOut">
              <a:rPr lang="zh-TW" altLang="en-US" smtClean="0"/>
              <a:t>2021/7/24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B91D6-900D-42B6-ADA4-551E556BD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ED2EE-1B78-4D9A-B533-7408CAA50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ECECF-D73B-4918-A6FC-72542D6B8F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05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E3F0F2-3E7D-4305-AEE0-BB8EBA5520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638EE-E083-42D5-92F8-2431BC3E3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E6845-3E70-4030-A7D9-9FC1942B2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A4E43-9848-43F1-8DF1-EAAF9D059DD7}" type="datetimeFigureOut">
              <a:rPr lang="zh-TW" altLang="en-US" smtClean="0"/>
              <a:t>2021/7/24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4D4B6-E46D-46C3-A386-DF00C40C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E370F-3405-4CB4-AF66-8FFF132E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ECECF-D73B-4918-A6FC-72542D6B8F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52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8C3F-72CF-4B63-B3FB-A68D608C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024CC-FEB7-4F2D-9A97-7CD7F301A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3CB90-684D-44F8-877A-F5566751B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A4E43-9848-43F1-8DF1-EAAF9D059DD7}" type="datetimeFigureOut">
              <a:rPr lang="zh-TW" altLang="en-US" smtClean="0"/>
              <a:t>2021/7/24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E15FA-BEF9-498B-9869-5F53B7B6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5B4EB-0EE2-4A59-BD96-7D9EC6E2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ECECF-D73B-4918-A6FC-72542D6B8F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157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11F4-7A64-4C55-87E6-BFC614786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410F5-F50B-48F8-A936-4949F1D5B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AFED1-12B6-4929-A747-FD3E25EA9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A4E43-9848-43F1-8DF1-EAAF9D059DD7}" type="datetimeFigureOut">
              <a:rPr lang="zh-TW" altLang="en-US" smtClean="0"/>
              <a:t>2021/7/24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A90B3-1EB0-4714-B4B7-847089B66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753C4-A886-4637-9891-5CD3191C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ECECF-D73B-4918-A6FC-72542D6B8F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48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61709-D219-4A69-B25F-759D06C3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4B53F-CC99-4AD9-A154-8890B923EC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8D0379-8148-4537-83BF-58DBFF3CB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3333AF-792A-49F7-8335-B11448075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A4E43-9848-43F1-8DF1-EAAF9D059DD7}" type="datetimeFigureOut">
              <a:rPr lang="zh-TW" altLang="en-US" smtClean="0"/>
              <a:t>2021/7/24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10B72-43BD-44DD-8D0E-EEDE32943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BB73A-3876-47B3-9351-0CF9C379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ECECF-D73B-4918-A6FC-72542D6B8F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631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46CD3-952B-4A21-8B5A-1BFBA2E02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FB54D-58E8-43CA-8467-40B11CA97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B4109-9BA6-4DF9-A090-F1E5C32A9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3B0079-343A-4C42-BA48-EE011110C5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3FA41E-9E87-40CB-BC68-07B89A40C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1B2B16-1195-497F-826C-88EFFD6F4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A4E43-9848-43F1-8DF1-EAAF9D059DD7}" type="datetimeFigureOut">
              <a:rPr lang="zh-TW" altLang="en-US" smtClean="0"/>
              <a:t>2021/7/24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AD4544-548D-464E-9AA2-EE3E8D4BD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584330-580F-4E69-990D-3370B4E0F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ECECF-D73B-4918-A6FC-72542D6B8F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76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AB8E6-A8BE-4321-9E4F-8A5DEE3C6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C1CA1B-20A3-4F29-9701-4D257F4B7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A4E43-9848-43F1-8DF1-EAAF9D059DD7}" type="datetimeFigureOut">
              <a:rPr lang="zh-TW" altLang="en-US" smtClean="0"/>
              <a:t>2021/7/24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BB258-B653-42EC-8CAB-407850304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3A7ED-F60E-4BAE-AE4B-565F1BF0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ECECF-D73B-4918-A6FC-72542D6B8F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4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468B63-67F1-4B0A-9464-09F1885DB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A4E43-9848-43F1-8DF1-EAAF9D059DD7}" type="datetimeFigureOut">
              <a:rPr lang="zh-TW" altLang="en-US" smtClean="0"/>
              <a:t>2021/7/24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96AE99-F13E-443B-BFDD-7C0E7FF8C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A15E-A739-437A-AA8E-D5EA9894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ECECF-D73B-4918-A6FC-72542D6B8F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8245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C7E05-51B2-4117-9F9D-C7FD2AB5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8B09D-B1C1-4133-BF1B-B9CBE0A88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78E44-861C-447B-B914-893805649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155A3-220F-4594-972F-45BC9FE36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A4E43-9848-43F1-8DF1-EAAF9D059DD7}" type="datetimeFigureOut">
              <a:rPr lang="zh-TW" altLang="en-US" smtClean="0"/>
              <a:t>2021/7/24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96EBA-9A71-496E-A23B-DF4D8496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5B32B-5689-47BE-B9CD-D337097E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ECECF-D73B-4918-A6FC-72542D6B8F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453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6EE6-29B5-4FDB-AEAF-4C58E4AD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18558C-A8F0-4B8D-BDF3-17ECCA14B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D11C2-8C16-44D2-B25E-100EEF570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C1C26-6146-4F36-9C78-0B480427A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A4E43-9848-43F1-8DF1-EAAF9D059DD7}" type="datetimeFigureOut">
              <a:rPr lang="zh-TW" altLang="en-US" smtClean="0"/>
              <a:t>2021/7/24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CAE3C-77C3-4BB2-B6A0-5C18B6392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7FC25-51F0-4B8C-9962-ACBEE45D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ECECF-D73B-4918-A6FC-72542D6B8F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258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413AD6-D2C2-4207-96B5-1A0D11A80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11B58-6105-4208-BDBA-5CD2EBEA1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81BDC-2351-4D9E-9378-57B4B68064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A4E43-9848-43F1-8DF1-EAAF9D059DD7}" type="datetimeFigureOut">
              <a:rPr lang="zh-TW" altLang="en-US" smtClean="0"/>
              <a:t>2021/7/24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F6506-2F45-4AA4-9A25-2515C4226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7B4DA-09D3-450F-9661-21CA52185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ECECF-D73B-4918-A6FC-72542D6B8F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41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ovB0ddFtzz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jacobgil/vit-expla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vB0ddFtzzA" TargetMode="External"/><Relationship Id="rId2" Type="http://schemas.openxmlformats.org/officeDocument/2006/relationships/hyperlink" Target="https://colab.research.google.com/drive/1iGupXiqCwoK10bxUpOcLuwHRj_EPgSfg#scrollTo=-toyNk3adoB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atherman/AI/tree/main/My_Tutorial/20210619_PyTorch_VIT_Classification" TargetMode="External"/><Relationship Id="rId4" Type="http://schemas.openxmlformats.org/officeDocument/2006/relationships/hyperlink" Target="https://github.com/jacobgil/vit-explai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18BF-BAC8-4EF9-B655-316CA7619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2535"/>
            <a:ext cx="9144000" cy="1105091"/>
          </a:xfrm>
        </p:spPr>
        <p:txBody>
          <a:bodyPr/>
          <a:lstStyle/>
          <a:p>
            <a:r>
              <a:rPr lang="en-US" altLang="zh-TW" dirty="0"/>
              <a:t>Vision Transformer</a:t>
            </a:r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7B95F-5406-4DE9-9D5A-2348A7E9F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7096"/>
            <a:ext cx="9144000" cy="1024128"/>
          </a:xfrm>
        </p:spPr>
        <p:txBody>
          <a:bodyPr>
            <a:normAutofit lnSpcReduction="10000"/>
          </a:bodyPr>
          <a:lstStyle/>
          <a:p>
            <a:r>
              <a:rPr lang="en-US" altLang="zh-TW" sz="1800" dirty="0">
                <a:hlinkClick r:id="rId2"/>
              </a:rPr>
              <a:t>Vision Transformer in </a:t>
            </a:r>
            <a:r>
              <a:rPr lang="en-US" altLang="zh-TW" sz="1800" dirty="0" err="1">
                <a:hlinkClick r:id="rId2"/>
              </a:rPr>
              <a:t>PyTorch</a:t>
            </a:r>
            <a:r>
              <a:rPr lang="en-US" altLang="zh-TW" sz="1800" dirty="0">
                <a:hlinkClick r:id="rId2"/>
              </a:rPr>
              <a:t> – YouTube</a:t>
            </a:r>
            <a:endParaRPr lang="en-US" altLang="zh-TW" sz="1800" dirty="0"/>
          </a:p>
          <a:p>
            <a:r>
              <a:rPr lang="en-US" altLang="zh-TW" sz="1800" dirty="0"/>
              <a:t>Eric</a:t>
            </a:r>
          </a:p>
          <a:p>
            <a:r>
              <a:rPr lang="en-US" altLang="zh-TW" sz="1800" dirty="0"/>
              <a:t>202107/24</a:t>
            </a:r>
            <a:endParaRPr lang="zh-TW" alt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8626F6-3BEE-4618-AB2B-EC07B3DB2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90" y="3615232"/>
            <a:ext cx="2294274" cy="160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6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39F897-370B-484F-9753-5002A1910AFC}"/>
              </a:ext>
            </a:extLst>
          </p:cNvPr>
          <p:cNvSpPr txBox="1">
            <a:spLocks/>
          </p:cNvSpPr>
          <p:nvPr/>
        </p:nvSpPr>
        <p:spPr>
          <a:xfrm>
            <a:off x="93044" y="1690688"/>
            <a:ext cx="14903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/>
              <a:t>Patch Embed.</a:t>
            </a:r>
          </a:p>
          <a:p>
            <a:r>
              <a:rPr lang="en-US" altLang="zh-TW" sz="1400" dirty="0"/>
              <a:t>Attention</a:t>
            </a:r>
          </a:p>
          <a:p>
            <a:r>
              <a:rPr lang="en-US" altLang="zh-TW" sz="1400" dirty="0"/>
              <a:t>M.L.P.</a:t>
            </a:r>
          </a:p>
          <a:p>
            <a:r>
              <a:rPr lang="en-US" altLang="zh-TW" sz="1400" dirty="0"/>
              <a:t>Block</a:t>
            </a:r>
          </a:p>
          <a:p>
            <a:r>
              <a:rPr lang="en-US" altLang="zh-TW" sz="1400" dirty="0"/>
              <a:t>Vision Trans.</a:t>
            </a:r>
          </a:p>
          <a:p>
            <a:r>
              <a:rPr lang="en-US" altLang="zh-TW" sz="1400" dirty="0"/>
              <a:t>XAI</a:t>
            </a:r>
            <a:endParaRPr lang="zh-TW" altLang="en-US" sz="140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52FD9A-81DB-4104-90FC-FD9361914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2201" y="365125"/>
            <a:ext cx="4628347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3200" dirty="0"/>
              <a:t>MLP</a:t>
            </a:r>
            <a:endParaRPr lang="zh-TW" altLang="en-US" sz="32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E3C5AC8-2C50-402A-8F33-7A4F88D38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3356" y="365125"/>
            <a:ext cx="6665294" cy="6492874"/>
          </a:xfrm>
        </p:spPr>
        <p:txBody>
          <a:bodyPr>
            <a:normAutofit/>
          </a:bodyPr>
          <a:lstStyle/>
          <a:p>
            <a:r>
              <a:rPr lang="en-US" altLang="zh-TW" dirty="0"/>
              <a:t>To-do List:</a:t>
            </a:r>
          </a:p>
          <a:p>
            <a:pPr lvl="1"/>
            <a:r>
              <a:rPr lang="en-US" altLang="zh-TW" dirty="0"/>
              <a:t>Multi-Layer Perceptron</a:t>
            </a:r>
          </a:p>
          <a:p>
            <a:pPr lvl="1"/>
            <a:endParaRPr lang="en-US" altLang="zh-TW" dirty="0">
              <a:highlight>
                <a:srgbClr val="FFFF00"/>
              </a:highlight>
            </a:endParaRPr>
          </a:p>
          <a:p>
            <a:r>
              <a:rPr lang="en-US" altLang="zh-TW" sz="2600" dirty="0"/>
              <a:t>Init:</a:t>
            </a:r>
          </a:p>
          <a:p>
            <a:pPr lvl="1"/>
            <a:r>
              <a:rPr lang="en-US" altLang="zh-TW" sz="2200" dirty="0"/>
              <a:t>def __</a:t>
            </a:r>
            <a:r>
              <a:rPr lang="en-US" altLang="zh-TW" sz="2200" dirty="0" err="1"/>
              <a:t>init</a:t>
            </a:r>
            <a:r>
              <a:rPr lang="en-US" altLang="zh-TW" sz="2200" dirty="0"/>
              <a:t>__</a:t>
            </a:r>
            <a:br>
              <a:rPr lang="en-US" altLang="zh-TW" sz="2200" dirty="0"/>
            </a:br>
            <a:r>
              <a:rPr lang="en-US" altLang="zh-TW" sz="2200" dirty="0"/>
              <a:t>(</a:t>
            </a:r>
            <a:r>
              <a:rPr lang="en-US" altLang="zh-TW" dirty="0" err="1"/>
              <a:t>in_features</a:t>
            </a:r>
            <a:r>
              <a:rPr lang="en-US" altLang="zh-TW" dirty="0"/>
              <a:t>, </a:t>
            </a:r>
            <a:r>
              <a:rPr lang="en-US" altLang="zh-TW" dirty="0" err="1"/>
              <a:t>hidden_features</a:t>
            </a:r>
            <a:r>
              <a:rPr lang="en-US" altLang="zh-TW" dirty="0"/>
              <a:t>, </a:t>
            </a:r>
            <a:r>
              <a:rPr lang="en-US" altLang="zh-TW" dirty="0" err="1"/>
              <a:t>out_features</a:t>
            </a:r>
            <a:r>
              <a:rPr lang="en-US" altLang="zh-TW" dirty="0"/>
              <a:t>, p</a:t>
            </a:r>
            <a:r>
              <a:rPr lang="en-US" altLang="zh-TW" sz="2200" dirty="0"/>
              <a:t>)</a:t>
            </a:r>
          </a:p>
          <a:p>
            <a:r>
              <a:rPr lang="en-US" altLang="zh-TW" sz="2600" dirty="0"/>
              <a:t>Input:</a:t>
            </a:r>
          </a:p>
          <a:p>
            <a:pPr lvl="1"/>
            <a:r>
              <a:rPr lang="pt-BR" altLang="zh-TW" dirty="0"/>
              <a:t>(n_samples, n_patches + 1, dim)</a:t>
            </a:r>
            <a:endParaRPr lang="en-US" altLang="zh-TW" sz="2200" dirty="0"/>
          </a:p>
          <a:p>
            <a:r>
              <a:rPr lang="en-US" altLang="zh-TW" sz="2600" dirty="0"/>
              <a:t>Output</a:t>
            </a:r>
            <a:r>
              <a:rPr lang="en-US" altLang="zh-TW" sz="2400" dirty="0"/>
              <a:t>: </a:t>
            </a:r>
          </a:p>
          <a:p>
            <a:pPr lvl="1"/>
            <a:r>
              <a:rPr lang="en-US" altLang="zh-TW" dirty="0"/>
              <a:t>(</a:t>
            </a:r>
            <a:r>
              <a:rPr lang="en-US" altLang="zh-TW" dirty="0" err="1"/>
              <a:t>n_samples</a:t>
            </a:r>
            <a:r>
              <a:rPr lang="en-US" altLang="zh-TW" dirty="0"/>
              <a:t>, </a:t>
            </a:r>
            <a:r>
              <a:rPr lang="en-US" altLang="zh-TW" dirty="0" err="1"/>
              <a:t>n_patches</a:t>
            </a:r>
            <a:r>
              <a:rPr lang="en-US" altLang="zh-TW" dirty="0"/>
              <a:t> + 1, dim)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Wait! Why is our input dim. equals to </a:t>
            </a:r>
            <a:br>
              <a:rPr lang="en-US" altLang="zh-TW" dirty="0"/>
            </a:br>
            <a:r>
              <a:rPr lang="en-US" altLang="zh-TW" dirty="0"/>
              <a:t>output dim. ?</a:t>
            </a:r>
          </a:p>
          <a:p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EF948A-53C0-49AC-BC07-8707C5B859B2}"/>
              </a:ext>
            </a:extLst>
          </p:cNvPr>
          <p:cNvSpPr/>
          <p:nvPr/>
        </p:nvSpPr>
        <p:spPr>
          <a:xfrm>
            <a:off x="8119308" y="3508266"/>
            <a:ext cx="3723959" cy="672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MLP</a:t>
            </a:r>
          </a:p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in_features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hidden_features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out_features</a:t>
            </a:r>
            <a:r>
              <a:rPr lang="en-US" altLang="zh-TW" sz="1400" dirty="0">
                <a:solidFill>
                  <a:schemeClr val="tx1"/>
                </a:solidFill>
              </a:rPr>
              <a:t>, 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A5EB7F-E9FF-4836-8ADC-5F207C5ECBCF}"/>
              </a:ext>
            </a:extLst>
          </p:cNvPr>
          <p:cNvSpPr/>
          <p:nvPr/>
        </p:nvSpPr>
        <p:spPr>
          <a:xfrm>
            <a:off x="8269785" y="2562384"/>
            <a:ext cx="3489596" cy="60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n_samples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num_patches</a:t>
            </a:r>
            <a:r>
              <a:rPr lang="en-US" altLang="zh-TW" sz="1400" dirty="0">
                <a:solidFill>
                  <a:schemeClr val="tx1"/>
                </a:solidFill>
              </a:rPr>
              <a:t> + 1, </a:t>
            </a:r>
            <a:r>
              <a:rPr lang="en-US" altLang="zh-TW" sz="1400" dirty="0" err="1">
                <a:solidFill>
                  <a:schemeClr val="tx1"/>
                </a:solidFill>
              </a:rPr>
              <a:t>embed_dim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E8A271C-3B14-478A-97CA-C62F795B8642}"/>
              </a:ext>
            </a:extLst>
          </p:cNvPr>
          <p:cNvSpPr/>
          <p:nvPr/>
        </p:nvSpPr>
        <p:spPr>
          <a:xfrm rot="16200000">
            <a:off x="9926555" y="4085287"/>
            <a:ext cx="176056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C7A3833-FABE-4987-A82A-9C33E37A72C3}"/>
              </a:ext>
            </a:extLst>
          </p:cNvPr>
          <p:cNvSpPr/>
          <p:nvPr/>
        </p:nvSpPr>
        <p:spPr>
          <a:xfrm rot="16200000">
            <a:off x="9893259" y="3095428"/>
            <a:ext cx="176056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27CB8E-87C4-4ED0-A6B7-4065B020CC4D}"/>
              </a:ext>
            </a:extLst>
          </p:cNvPr>
          <p:cNvSpPr/>
          <p:nvPr/>
        </p:nvSpPr>
        <p:spPr>
          <a:xfrm>
            <a:off x="8269785" y="4474565"/>
            <a:ext cx="3489596" cy="60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n_samples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num_patches</a:t>
            </a:r>
            <a:r>
              <a:rPr lang="en-US" altLang="zh-TW" sz="1400" dirty="0">
                <a:solidFill>
                  <a:schemeClr val="tx1"/>
                </a:solidFill>
              </a:rPr>
              <a:t> + 1, </a:t>
            </a:r>
            <a:r>
              <a:rPr lang="en-US" altLang="zh-TW" sz="1400" dirty="0" err="1">
                <a:solidFill>
                  <a:schemeClr val="tx1"/>
                </a:solidFill>
              </a:rPr>
              <a:t>embed_dim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pic>
        <p:nvPicPr>
          <p:cNvPr id="15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E1F0FA94-EA6B-4139-8CE7-6ED3F620D6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5" t="16912" b="44984"/>
          <a:stretch/>
        </p:blipFill>
        <p:spPr>
          <a:xfrm>
            <a:off x="10052151" y="791926"/>
            <a:ext cx="1968397" cy="147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9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39F897-370B-484F-9753-5002A1910AFC}"/>
              </a:ext>
            </a:extLst>
          </p:cNvPr>
          <p:cNvSpPr txBox="1">
            <a:spLocks/>
          </p:cNvSpPr>
          <p:nvPr/>
        </p:nvSpPr>
        <p:spPr>
          <a:xfrm>
            <a:off x="93044" y="1690688"/>
            <a:ext cx="14903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/>
              <a:t>Patch Embed.</a:t>
            </a:r>
          </a:p>
          <a:p>
            <a:r>
              <a:rPr lang="en-US" altLang="zh-TW" sz="1400" dirty="0"/>
              <a:t>Attention</a:t>
            </a:r>
          </a:p>
          <a:p>
            <a:r>
              <a:rPr lang="en-US" altLang="zh-TW" sz="1400" dirty="0"/>
              <a:t>M.L.P.</a:t>
            </a:r>
          </a:p>
          <a:p>
            <a:r>
              <a:rPr lang="en-US" altLang="zh-TW" sz="1400" dirty="0"/>
              <a:t>Block</a:t>
            </a:r>
          </a:p>
          <a:p>
            <a:r>
              <a:rPr lang="en-US" altLang="zh-TW" sz="1400" dirty="0"/>
              <a:t>Vision Trans.</a:t>
            </a:r>
          </a:p>
          <a:p>
            <a:r>
              <a:rPr lang="en-US" altLang="zh-TW" sz="1400" dirty="0"/>
              <a:t>XAI</a:t>
            </a:r>
            <a:endParaRPr lang="zh-TW" altLang="en-US" sz="140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52FD9A-81DB-4104-90FC-FD9361914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2201" y="365125"/>
            <a:ext cx="4628347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3200" dirty="0"/>
              <a:t>MLP</a:t>
            </a:r>
            <a:endParaRPr lang="zh-TW" altLang="en-US" sz="3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EF948A-53C0-49AC-BC07-8707C5B859B2}"/>
              </a:ext>
            </a:extLst>
          </p:cNvPr>
          <p:cNvSpPr/>
          <p:nvPr/>
        </p:nvSpPr>
        <p:spPr>
          <a:xfrm>
            <a:off x="8119308" y="3508266"/>
            <a:ext cx="3723959" cy="672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MLP</a:t>
            </a:r>
          </a:p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in_features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hidden_features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out_features</a:t>
            </a:r>
            <a:r>
              <a:rPr lang="en-US" altLang="zh-TW" sz="1400" dirty="0">
                <a:solidFill>
                  <a:schemeClr val="tx1"/>
                </a:solidFill>
              </a:rPr>
              <a:t>, 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A5EB7F-E9FF-4836-8ADC-5F207C5ECBCF}"/>
              </a:ext>
            </a:extLst>
          </p:cNvPr>
          <p:cNvSpPr/>
          <p:nvPr/>
        </p:nvSpPr>
        <p:spPr>
          <a:xfrm>
            <a:off x="8269785" y="2562384"/>
            <a:ext cx="3489596" cy="60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n_samples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num_patches</a:t>
            </a:r>
            <a:r>
              <a:rPr lang="en-US" altLang="zh-TW" sz="1400" dirty="0">
                <a:solidFill>
                  <a:schemeClr val="tx1"/>
                </a:solidFill>
              </a:rPr>
              <a:t> + 1, </a:t>
            </a:r>
            <a:r>
              <a:rPr lang="en-US" altLang="zh-TW" sz="1400" dirty="0" err="1">
                <a:solidFill>
                  <a:schemeClr val="tx1"/>
                </a:solidFill>
              </a:rPr>
              <a:t>embed_dim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E8A271C-3B14-478A-97CA-C62F795B8642}"/>
              </a:ext>
            </a:extLst>
          </p:cNvPr>
          <p:cNvSpPr/>
          <p:nvPr/>
        </p:nvSpPr>
        <p:spPr>
          <a:xfrm rot="16200000">
            <a:off x="9926555" y="4085287"/>
            <a:ext cx="176056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C7A3833-FABE-4987-A82A-9C33E37A72C3}"/>
              </a:ext>
            </a:extLst>
          </p:cNvPr>
          <p:cNvSpPr/>
          <p:nvPr/>
        </p:nvSpPr>
        <p:spPr>
          <a:xfrm rot="16200000">
            <a:off x="9893259" y="3095428"/>
            <a:ext cx="176056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27CB8E-87C4-4ED0-A6B7-4065B020CC4D}"/>
              </a:ext>
            </a:extLst>
          </p:cNvPr>
          <p:cNvSpPr/>
          <p:nvPr/>
        </p:nvSpPr>
        <p:spPr>
          <a:xfrm>
            <a:off x="8269785" y="4474565"/>
            <a:ext cx="3489596" cy="60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n_samples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num_patches</a:t>
            </a:r>
            <a:r>
              <a:rPr lang="en-US" altLang="zh-TW" sz="1400" dirty="0">
                <a:solidFill>
                  <a:schemeClr val="tx1"/>
                </a:solidFill>
              </a:rPr>
              <a:t> + 1, </a:t>
            </a:r>
            <a:r>
              <a:rPr lang="en-US" altLang="zh-TW" sz="1400" dirty="0" err="1">
                <a:solidFill>
                  <a:schemeClr val="tx1"/>
                </a:solidFill>
              </a:rPr>
              <a:t>embed_dim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pic>
        <p:nvPicPr>
          <p:cNvPr id="15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E1F0FA94-EA6B-4139-8CE7-6ED3F620D6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5" t="16912" b="44984"/>
          <a:stretch/>
        </p:blipFill>
        <p:spPr>
          <a:xfrm>
            <a:off x="10052151" y="791926"/>
            <a:ext cx="1968397" cy="147653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AF37F-5EC2-4FD7-8E50-6E62081F9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70B307-1BDB-4E0D-B20F-982879A413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834"/>
          <a:stretch/>
        </p:blipFill>
        <p:spPr>
          <a:xfrm>
            <a:off x="2075270" y="1801028"/>
            <a:ext cx="5449060" cy="1102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074CAC-133F-4104-8D96-10BA32889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5699"/>
          <a:stretch/>
        </p:blipFill>
        <p:spPr>
          <a:xfrm>
            <a:off x="2075270" y="1386076"/>
            <a:ext cx="5449060" cy="2761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9E7EFE-AC36-4860-A209-75C0C462CE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06"/>
          <a:stretch/>
        </p:blipFill>
        <p:spPr>
          <a:xfrm>
            <a:off x="2075270" y="3038138"/>
            <a:ext cx="5449060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3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785D-8D4D-4DDD-8FDD-BE0BD180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6267-F85D-4D16-B865-665570E0C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3114360B-3408-4BFE-935C-CC894C4E1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509" y="1491527"/>
            <a:ext cx="7086981" cy="38749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054EE0-1E9A-47D4-8057-BCB8ED21FF37}"/>
              </a:ext>
            </a:extLst>
          </p:cNvPr>
          <p:cNvSpPr/>
          <p:nvPr/>
        </p:nvSpPr>
        <p:spPr>
          <a:xfrm>
            <a:off x="3673954" y="2156060"/>
            <a:ext cx="3534126" cy="18480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6F41F5-EE16-4289-93D2-D4B2C4216E3F}"/>
              </a:ext>
            </a:extLst>
          </p:cNvPr>
          <p:cNvSpPr txBox="1">
            <a:spLocks/>
          </p:cNvSpPr>
          <p:nvPr/>
        </p:nvSpPr>
        <p:spPr>
          <a:xfrm>
            <a:off x="93044" y="1690688"/>
            <a:ext cx="14903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/>
              <a:t>Patch Embed.</a:t>
            </a:r>
          </a:p>
          <a:p>
            <a:r>
              <a:rPr lang="en-US" altLang="zh-TW" sz="1400" dirty="0"/>
              <a:t>Attention</a:t>
            </a:r>
          </a:p>
          <a:p>
            <a:r>
              <a:rPr lang="en-US" altLang="zh-TW" sz="1400" dirty="0"/>
              <a:t>M.L.P.</a:t>
            </a:r>
          </a:p>
          <a:p>
            <a:r>
              <a:rPr lang="en-US" altLang="zh-TW" sz="1400" dirty="0"/>
              <a:t>Block</a:t>
            </a:r>
          </a:p>
          <a:p>
            <a:r>
              <a:rPr lang="en-US" altLang="zh-TW" sz="1400" dirty="0"/>
              <a:t>Vision Trans.</a:t>
            </a:r>
          </a:p>
          <a:p>
            <a:r>
              <a:rPr lang="en-US" altLang="zh-TW" sz="1400" dirty="0"/>
              <a:t>XAI</a:t>
            </a:r>
            <a:endParaRPr lang="zh-TW" alt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C1B0A4-AE6D-4301-80D2-5EF8E0C18AED}"/>
              </a:ext>
            </a:extLst>
          </p:cNvPr>
          <p:cNvSpPr txBox="1">
            <a:spLocks/>
          </p:cNvSpPr>
          <p:nvPr/>
        </p:nvSpPr>
        <p:spPr>
          <a:xfrm>
            <a:off x="7392201" y="365125"/>
            <a:ext cx="4628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 dirty="0"/>
              <a:t>Block</a:t>
            </a:r>
            <a:endParaRPr lang="zh-TW" alt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C410D1-F158-4BD8-A8CE-4CDE6FB4DBE5}"/>
              </a:ext>
            </a:extLst>
          </p:cNvPr>
          <p:cNvSpPr/>
          <p:nvPr/>
        </p:nvSpPr>
        <p:spPr>
          <a:xfrm>
            <a:off x="7534754" y="1580948"/>
            <a:ext cx="2142836" cy="378552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25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3114360B-3408-4BFE-935C-CC894C4E1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04"/>
          <a:stretch/>
        </p:blipFill>
        <p:spPr>
          <a:xfrm>
            <a:off x="9071365" y="1172503"/>
            <a:ext cx="1267878" cy="243277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6F41F5-EE16-4289-93D2-D4B2C4216E3F}"/>
              </a:ext>
            </a:extLst>
          </p:cNvPr>
          <p:cNvSpPr txBox="1">
            <a:spLocks/>
          </p:cNvSpPr>
          <p:nvPr/>
        </p:nvSpPr>
        <p:spPr>
          <a:xfrm>
            <a:off x="93044" y="1690688"/>
            <a:ext cx="14903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/>
              <a:t>Patch Embed.</a:t>
            </a:r>
          </a:p>
          <a:p>
            <a:r>
              <a:rPr lang="en-US" altLang="zh-TW" sz="1400" dirty="0"/>
              <a:t>Attention</a:t>
            </a:r>
          </a:p>
          <a:p>
            <a:r>
              <a:rPr lang="en-US" altLang="zh-TW" sz="1400" dirty="0"/>
              <a:t>M.L.P.</a:t>
            </a:r>
          </a:p>
          <a:p>
            <a:r>
              <a:rPr lang="en-US" altLang="zh-TW" sz="1400" dirty="0"/>
              <a:t>Block</a:t>
            </a:r>
          </a:p>
          <a:p>
            <a:r>
              <a:rPr lang="en-US" altLang="zh-TW" sz="1400" dirty="0"/>
              <a:t>Vision Trans.</a:t>
            </a:r>
          </a:p>
          <a:p>
            <a:r>
              <a:rPr lang="en-US" altLang="zh-TW" sz="1400" dirty="0"/>
              <a:t>XAI</a:t>
            </a:r>
            <a:endParaRPr lang="zh-TW" alt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C1B0A4-AE6D-4301-80D2-5EF8E0C18AED}"/>
              </a:ext>
            </a:extLst>
          </p:cNvPr>
          <p:cNvSpPr txBox="1">
            <a:spLocks/>
          </p:cNvSpPr>
          <p:nvPr/>
        </p:nvSpPr>
        <p:spPr>
          <a:xfrm>
            <a:off x="7392201" y="365125"/>
            <a:ext cx="4628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 dirty="0"/>
              <a:t>Block</a:t>
            </a:r>
            <a:endParaRPr lang="zh-TW" altLang="en-US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790BCF-DBB8-432E-A500-33FA528BDB47}"/>
              </a:ext>
            </a:extLst>
          </p:cNvPr>
          <p:cNvSpPr txBox="1">
            <a:spLocks/>
          </p:cNvSpPr>
          <p:nvPr/>
        </p:nvSpPr>
        <p:spPr>
          <a:xfrm>
            <a:off x="1583355" y="365125"/>
            <a:ext cx="7074583" cy="6492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To-do List:</a:t>
            </a:r>
          </a:p>
          <a:p>
            <a:pPr lvl="1"/>
            <a:r>
              <a:rPr lang="en-US" altLang="zh-TW" dirty="0"/>
              <a:t>Do normalization</a:t>
            </a:r>
          </a:p>
          <a:p>
            <a:pPr lvl="1"/>
            <a:r>
              <a:rPr lang="en-US" altLang="zh-TW" dirty="0"/>
              <a:t>Apply attention mechanism</a:t>
            </a:r>
          </a:p>
          <a:p>
            <a:pPr lvl="1"/>
            <a:r>
              <a:rPr lang="en-US" altLang="zh-TW" dirty="0"/>
              <a:t>Don’t forget skip connection</a:t>
            </a:r>
          </a:p>
          <a:p>
            <a:pPr lvl="1"/>
            <a:r>
              <a:rPr lang="en-US" altLang="zh-TW" dirty="0"/>
              <a:t>Do normalization again</a:t>
            </a:r>
          </a:p>
          <a:p>
            <a:pPr lvl="1"/>
            <a:r>
              <a:rPr lang="en-US" altLang="zh-TW" dirty="0"/>
              <a:t>Apply multi-layer perceptron</a:t>
            </a:r>
          </a:p>
          <a:p>
            <a:pPr lvl="1"/>
            <a:r>
              <a:rPr lang="en-US" altLang="zh-TW" dirty="0"/>
              <a:t>Don’t forget skip connection XD</a:t>
            </a:r>
          </a:p>
          <a:p>
            <a:pPr lvl="1"/>
            <a:r>
              <a:rPr lang="en-US" altLang="zh-TW" dirty="0"/>
              <a:t>And what?</a:t>
            </a:r>
          </a:p>
          <a:p>
            <a:pPr lvl="1"/>
            <a:r>
              <a:rPr lang="en-US" altLang="zh-TW" dirty="0"/>
              <a:t>Repeat!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Init:</a:t>
            </a:r>
          </a:p>
          <a:p>
            <a:pPr lvl="1"/>
            <a:r>
              <a:rPr lang="en-US" altLang="zh-TW" dirty="0"/>
              <a:t>Def __</a:t>
            </a:r>
            <a:r>
              <a:rPr lang="en-US" altLang="zh-TW" dirty="0" err="1"/>
              <a:t>init</a:t>
            </a:r>
            <a:r>
              <a:rPr lang="en-US" altLang="zh-TW" dirty="0"/>
              <a:t>__(params. we need in Attn. &amp; M.L.P.)</a:t>
            </a:r>
          </a:p>
          <a:p>
            <a:r>
              <a:rPr lang="en-US" altLang="zh-TW" dirty="0"/>
              <a:t>Input:</a:t>
            </a:r>
          </a:p>
          <a:p>
            <a:pPr lvl="1"/>
            <a:r>
              <a:rPr lang="pt-BR" altLang="zh-TW" dirty="0"/>
              <a:t>(n_samples, n_patches + 1, dim)</a:t>
            </a:r>
            <a:endParaRPr lang="en-US" altLang="zh-TW" dirty="0"/>
          </a:p>
          <a:p>
            <a:r>
              <a:rPr lang="en-US" altLang="zh-TW" dirty="0"/>
              <a:t>Output:</a:t>
            </a:r>
          </a:p>
          <a:p>
            <a:pPr lvl="1"/>
            <a:r>
              <a:rPr lang="pt-BR" altLang="zh-TW" dirty="0"/>
              <a:t>(n_samples, n_patches + 1, dim)</a:t>
            </a:r>
            <a:endParaRPr lang="en-US" altLang="zh-TW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F2E5C8-DF1B-4941-9DEC-DC999044BED6}"/>
              </a:ext>
            </a:extLst>
          </p:cNvPr>
          <p:cNvSpPr/>
          <p:nvPr/>
        </p:nvSpPr>
        <p:spPr>
          <a:xfrm>
            <a:off x="8296589" y="4978854"/>
            <a:ext cx="3723959" cy="672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0F16A84-5178-4D52-8355-29AB0453363B}"/>
              </a:ext>
            </a:extLst>
          </p:cNvPr>
          <p:cNvSpPr/>
          <p:nvPr/>
        </p:nvSpPr>
        <p:spPr>
          <a:xfrm rot="16200000">
            <a:off x="10103836" y="5555875"/>
            <a:ext cx="176056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7DF3E22-A674-434F-9E35-FA6D74EFA320}"/>
              </a:ext>
            </a:extLst>
          </p:cNvPr>
          <p:cNvSpPr/>
          <p:nvPr/>
        </p:nvSpPr>
        <p:spPr>
          <a:xfrm rot="16200000">
            <a:off x="10070540" y="4566016"/>
            <a:ext cx="176056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FB6E6E-4DA9-4A95-B7F9-2EF268A0E713}"/>
              </a:ext>
            </a:extLst>
          </p:cNvPr>
          <p:cNvSpPr/>
          <p:nvPr/>
        </p:nvSpPr>
        <p:spPr>
          <a:xfrm>
            <a:off x="8447066" y="5945153"/>
            <a:ext cx="3489596" cy="60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n_samples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num_patches</a:t>
            </a:r>
            <a:r>
              <a:rPr lang="en-US" altLang="zh-TW" sz="1400" dirty="0">
                <a:solidFill>
                  <a:schemeClr val="tx1"/>
                </a:solidFill>
              </a:rPr>
              <a:t> + 1, </a:t>
            </a:r>
            <a:r>
              <a:rPr lang="en-US" altLang="zh-TW" sz="1400" dirty="0" err="1">
                <a:solidFill>
                  <a:schemeClr val="tx1"/>
                </a:solidFill>
              </a:rPr>
              <a:t>embed_dim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1357303-885B-4876-BB43-3A85B503351A}"/>
              </a:ext>
            </a:extLst>
          </p:cNvPr>
          <p:cNvSpPr/>
          <p:nvPr/>
        </p:nvSpPr>
        <p:spPr>
          <a:xfrm rot="10800000">
            <a:off x="10263466" y="2879645"/>
            <a:ext cx="978408" cy="36267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C381D-FA4B-4F06-949C-11D271812F9D}"/>
              </a:ext>
            </a:extLst>
          </p:cNvPr>
          <p:cNvSpPr/>
          <p:nvPr/>
        </p:nvSpPr>
        <p:spPr>
          <a:xfrm>
            <a:off x="8475553" y="5060547"/>
            <a:ext cx="1179482" cy="5089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Attention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203CC1-A511-4051-B008-48BB42F988D6}"/>
              </a:ext>
            </a:extLst>
          </p:cNvPr>
          <p:cNvSpPr/>
          <p:nvPr/>
        </p:nvSpPr>
        <p:spPr>
          <a:xfrm>
            <a:off x="10652133" y="5060547"/>
            <a:ext cx="1179482" cy="5089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MLP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EEA86F-1589-4BD8-8541-9CB28302E218}"/>
              </a:ext>
            </a:extLst>
          </p:cNvPr>
          <p:cNvSpPr/>
          <p:nvPr/>
        </p:nvSpPr>
        <p:spPr>
          <a:xfrm>
            <a:off x="8447066" y="3962744"/>
            <a:ext cx="3489596" cy="60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n_samples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num_patches</a:t>
            </a:r>
            <a:r>
              <a:rPr lang="en-US" altLang="zh-TW" sz="1400" dirty="0">
                <a:solidFill>
                  <a:schemeClr val="tx1"/>
                </a:solidFill>
              </a:rPr>
              <a:t> + 1, </a:t>
            </a:r>
            <a:r>
              <a:rPr lang="en-US" altLang="zh-TW" sz="1400" dirty="0" err="1">
                <a:solidFill>
                  <a:schemeClr val="tx1"/>
                </a:solidFill>
              </a:rPr>
              <a:t>embed_dim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4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-1.04167E-6 -0.05278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0.05278 L -1.04167E-6 -0.08449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0.08449 L -1.04167E-6 -0.12408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0.12408 L -1.04167E-6 -0.16736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0.16736 L -1.04167E-6 -0.20232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0.20231 C 0.02682 -0.20231 0.04896 -0.15208 0.04896 -0.08935 C 0.04896 -0.02662 0.02682 0.02477 -1.04167E-6 0.02477 C -0.02708 0.02477 -0.04883 -0.02662 -0.04883 -0.08935 C -0.04883 -0.15208 -0.02708 -0.20231 -1.04167E-6 -0.20231 Z " pathEditMode="relative" rAng="0" ptsTypes="AAAAA">
                                      <p:cBhvr>
                                        <p:cTn id="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5" grpId="6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3114360B-3408-4BFE-935C-CC894C4E1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04"/>
          <a:stretch/>
        </p:blipFill>
        <p:spPr>
          <a:xfrm>
            <a:off x="9133006" y="1206771"/>
            <a:ext cx="1267878" cy="243277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6F41F5-EE16-4289-93D2-D4B2C4216E3F}"/>
              </a:ext>
            </a:extLst>
          </p:cNvPr>
          <p:cNvSpPr txBox="1">
            <a:spLocks/>
          </p:cNvSpPr>
          <p:nvPr/>
        </p:nvSpPr>
        <p:spPr>
          <a:xfrm>
            <a:off x="93044" y="1690688"/>
            <a:ext cx="14903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/>
              <a:t>Patch Embed.</a:t>
            </a:r>
          </a:p>
          <a:p>
            <a:r>
              <a:rPr lang="en-US" altLang="zh-TW" sz="1400" dirty="0"/>
              <a:t>Attention</a:t>
            </a:r>
          </a:p>
          <a:p>
            <a:r>
              <a:rPr lang="en-US" altLang="zh-TW" sz="1400" dirty="0"/>
              <a:t>M.L.P.</a:t>
            </a:r>
          </a:p>
          <a:p>
            <a:r>
              <a:rPr lang="en-US" altLang="zh-TW" sz="1400" dirty="0"/>
              <a:t>Block</a:t>
            </a:r>
          </a:p>
          <a:p>
            <a:r>
              <a:rPr lang="en-US" altLang="zh-TW" sz="1400" dirty="0"/>
              <a:t>Vision Trans.</a:t>
            </a:r>
          </a:p>
          <a:p>
            <a:r>
              <a:rPr lang="en-US" altLang="zh-TW" sz="1400" dirty="0"/>
              <a:t>XAI</a:t>
            </a:r>
            <a:endParaRPr lang="zh-TW" alt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C1B0A4-AE6D-4301-80D2-5EF8E0C18AED}"/>
              </a:ext>
            </a:extLst>
          </p:cNvPr>
          <p:cNvSpPr txBox="1">
            <a:spLocks/>
          </p:cNvSpPr>
          <p:nvPr/>
        </p:nvSpPr>
        <p:spPr>
          <a:xfrm>
            <a:off x="7392201" y="365125"/>
            <a:ext cx="4628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 dirty="0"/>
              <a:t>Block</a:t>
            </a:r>
            <a:endParaRPr lang="zh-TW" alt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F2E5C8-DF1B-4941-9DEC-DC999044BED6}"/>
              </a:ext>
            </a:extLst>
          </p:cNvPr>
          <p:cNvSpPr/>
          <p:nvPr/>
        </p:nvSpPr>
        <p:spPr>
          <a:xfrm>
            <a:off x="8296589" y="4978854"/>
            <a:ext cx="3723959" cy="672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0F16A84-5178-4D52-8355-29AB0453363B}"/>
              </a:ext>
            </a:extLst>
          </p:cNvPr>
          <p:cNvSpPr/>
          <p:nvPr/>
        </p:nvSpPr>
        <p:spPr>
          <a:xfrm rot="16200000">
            <a:off x="10103836" y="5555875"/>
            <a:ext cx="176056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7DF3E22-A674-434F-9E35-FA6D74EFA320}"/>
              </a:ext>
            </a:extLst>
          </p:cNvPr>
          <p:cNvSpPr/>
          <p:nvPr/>
        </p:nvSpPr>
        <p:spPr>
          <a:xfrm rot="16200000">
            <a:off x="10070540" y="4566016"/>
            <a:ext cx="176056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FB6E6E-4DA9-4A95-B7F9-2EF268A0E713}"/>
              </a:ext>
            </a:extLst>
          </p:cNvPr>
          <p:cNvSpPr/>
          <p:nvPr/>
        </p:nvSpPr>
        <p:spPr>
          <a:xfrm>
            <a:off x="8447066" y="5945153"/>
            <a:ext cx="3489596" cy="60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n_samples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num_patches</a:t>
            </a:r>
            <a:r>
              <a:rPr lang="en-US" altLang="zh-TW" sz="1400" dirty="0">
                <a:solidFill>
                  <a:schemeClr val="tx1"/>
                </a:solidFill>
              </a:rPr>
              <a:t> + 1, </a:t>
            </a:r>
            <a:r>
              <a:rPr lang="en-US" altLang="zh-TW" sz="1400" dirty="0" err="1">
                <a:solidFill>
                  <a:schemeClr val="tx1"/>
                </a:solidFill>
              </a:rPr>
              <a:t>embed_dim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C381D-FA4B-4F06-949C-11D271812F9D}"/>
              </a:ext>
            </a:extLst>
          </p:cNvPr>
          <p:cNvSpPr/>
          <p:nvPr/>
        </p:nvSpPr>
        <p:spPr>
          <a:xfrm>
            <a:off x="8475553" y="5060547"/>
            <a:ext cx="1179482" cy="5089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Attention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203CC1-A511-4051-B008-48BB42F988D6}"/>
              </a:ext>
            </a:extLst>
          </p:cNvPr>
          <p:cNvSpPr/>
          <p:nvPr/>
        </p:nvSpPr>
        <p:spPr>
          <a:xfrm>
            <a:off x="10652133" y="5060547"/>
            <a:ext cx="1179482" cy="5089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MLP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EEA86F-1589-4BD8-8541-9CB28302E218}"/>
              </a:ext>
            </a:extLst>
          </p:cNvPr>
          <p:cNvSpPr/>
          <p:nvPr/>
        </p:nvSpPr>
        <p:spPr>
          <a:xfrm>
            <a:off x="8447066" y="3962744"/>
            <a:ext cx="3489596" cy="60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n_samples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num_patches</a:t>
            </a:r>
            <a:r>
              <a:rPr lang="en-US" altLang="zh-TW" sz="1400" dirty="0">
                <a:solidFill>
                  <a:schemeClr val="tx1"/>
                </a:solidFill>
              </a:rPr>
              <a:t> + 1, </a:t>
            </a:r>
            <a:r>
              <a:rPr lang="en-US" altLang="zh-TW" sz="1400" dirty="0" err="1">
                <a:solidFill>
                  <a:schemeClr val="tx1"/>
                </a:solidFill>
              </a:rPr>
              <a:t>embed_dim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9220F0-0663-4C4C-804B-9273CB994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650" y="365125"/>
            <a:ext cx="5553850" cy="152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4B2568-DFCC-4439-BABD-25DB51853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075" y="642742"/>
            <a:ext cx="5887272" cy="27912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CD3677-BE07-4F93-9904-94BB4157AE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8"/>
          <a:stretch/>
        </p:blipFill>
        <p:spPr>
          <a:xfrm>
            <a:off x="2204650" y="3639543"/>
            <a:ext cx="5834450" cy="293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26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EFD7D-2270-4DEE-96D4-290225BB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AF8A7-994B-46DF-8CEB-1EA30880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DB87A30F-153A-4EFF-952D-C939CBEFD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509" y="1491527"/>
            <a:ext cx="7086981" cy="387494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204DEA-B9E0-487B-B2B8-2CD0E432B708}"/>
              </a:ext>
            </a:extLst>
          </p:cNvPr>
          <p:cNvSpPr txBox="1">
            <a:spLocks/>
          </p:cNvSpPr>
          <p:nvPr/>
        </p:nvSpPr>
        <p:spPr>
          <a:xfrm>
            <a:off x="93044" y="1690688"/>
            <a:ext cx="14903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/>
              <a:t>Patch Embed.</a:t>
            </a:r>
          </a:p>
          <a:p>
            <a:r>
              <a:rPr lang="en-US" altLang="zh-TW" sz="1400" dirty="0"/>
              <a:t>Attention</a:t>
            </a:r>
          </a:p>
          <a:p>
            <a:r>
              <a:rPr lang="en-US" altLang="zh-TW" sz="1400" dirty="0"/>
              <a:t>M.L.P.</a:t>
            </a:r>
          </a:p>
          <a:p>
            <a:r>
              <a:rPr lang="en-US" altLang="zh-TW" sz="1400" dirty="0"/>
              <a:t>Block</a:t>
            </a:r>
          </a:p>
          <a:p>
            <a:r>
              <a:rPr lang="en-US" altLang="zh-TW" sz="1400" dirty="0"/>
              <a:t>Vision Trans.</a:t>
            </a:r>
          </a:p>
          <a:p>
            <a:r>
              <a:rPr lang="en-US" altLang="zh-TW" sz="1400" dirty="0"/>
              <a:t>XAI</a:t>
            </a:r>
            <a:endParaRPr lang="zh-TW" alt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6D25B3-92CD-40E6-A9C3-13BABC536FD7}"/>
              </a:ext>
            </a:extLst>
          </p:cNvPr>
          <p:cNvSpPr txBox="1">
            <a:spLocks/>
          </p:cNvSpPr>
          <p:nvPr/>
        </p:nvSpPr>
        <p:spPr>
          <a:xfrm>
            <a:off x="7392201" y="365125"/>
            <a:ext cx="4628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 dirty="0"/>
              <a:t>Vision Transformer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15605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6F41F5-EE16-4289-93D2-D4B2C4216E3F}"/>
              </a:ext>
            </a:extLst>
          </p:cNvPr>
          <p:cNvSpPr txBox="1">
            <a:spLocks/>
          </p:cNvSpPr>
          <p:nvPr/>
        </p:nvSpPr>
        <p:spPr>
          <a:xfrm>
            <a:off x="93044" y="1690688"/>
            <a:ext cx="14903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/>
              <a:t>Patch Embed.</a:t>
            </a:r>
          </a:p>
          <a:p>
            <a:r>
              <a:rPr lang="en-US" altLang="zh-TW" sz="1400" dirty="0"/>
              <a:t>Attention</a:t>
            </a:r>
          </a:p>
          <a:p>
            <a:r>
              <a:rPr lang="en-US" altLang="zh-TW" sz="1400" dirty="0"/>
              <a:t>M.L.P.</a:t>
            </a:r>
          </a:p>
          <a:p>
            <a:r>
              <a:rPr lang="en-US" altLang="zh-TW" sz="1400" dirty="0"/>
              <a:t>Block</a:t>
            </a:r>
          </a:p>
          <a:p>
            <a:r>
              <a:rPr lang="en-US" altLang="zh-TW" sz="1400" dirty="0"/>
              <a:t>Vision Trans.</a:t>
            </a:r>
          </a:p>
          <a:p>
            <a:r>
              <a:rPr lang="en-US" altLang="zh-TW" sz="1400" dirty="0"/>
              <a:t>XAI</a:t>
            </a:r>
            <a:endParaRPr lang="zh-TW" alt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C1B0A4-AE6D-4301-80D2-5EF8E0C18AED}"/>
              </a:ext>
            </a:extLst>
          </p:cNvPr>
          <p:cNvSpPr txBox="1">
            <a:spLocks/>
          </p:cNvSpPr>
          <p:nvPr/>
        </p:nvSpPr>
        <p:spPr>
          <a:xfrm>
            <a:off x="7392201" y="365125"/>
            <a:ext cx="4628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 dirty="0"/>
              <a:t>Vision Transformer</a:t>
            </a:r>
            <a:endParaRPr lang="zh-TW" altLang="en-US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790BCF-DBB8-432E-A500-33FA528BDB47}"/>
              </a:ext>
            </a:extLst>
          </p:cNvPr>
          <p:cNvSpPr txBox="1">
            <a:spLocks/>
          </p:cNvSpPr>
          <p:nvPr/>
        </p:nvSpPr>
        <p:spPr>
          <a:xfrm>
            <a:off x="1583355" y="365125"/>
            <a:ext cx="7074583" cy="6492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To-do List:</a:t>
            </a:r>
          </a:p>
          <a:p>
            <a:pPr lvl="1"/>
            <a:r>
              <a:rPr lang="en-US" altLang="zh-TW" dirty="0"/>
              <a:t>Luckily, we have a GIF to visualize everything.</a:t>
            </a:r>
          </a:p>
          <a:p>
            <a:pPr lvl="1"/>
            <a:r>
              <a:rPr lang="en-US" altLang="zh-TW" dirty="0"/>
              <a:t>Do patch embedding.</a:t>
            </a:r>
          </a:p>
          <a:p>
            <a:pPr lvl="1"/>
            <a:r>
              <a:rPr lang="en-US" altLang="zh-TW" dirty="0"/>
              <a:t>Add the so-called “class token”</a:t>
            </a:r>
          </a:p>
          <a:p>
            <a:pPr lvl="1"/>
            <a:r>
              <a:rPr lang="en-US" altLang="zh-TW" dirty="0"/>
              <a:t>Here comes the missing little purple pill!</a:t>
            </a:r>
            <a:br>
              <a:rPr lang="en-US" altLang="zh-TW" dirty="0"/>
            </a:br>
            <a:r>
              <a:rPr lang="en-US" altLang="zh-TW" dirty="0"/>
              <a:t>(Positional Encoding)</a:t>
            </a:r>
          </a:p>
          <a:p>
            <a:pPr lvl="1"/>
            <a:r>
              <a:rPr lang="en-US" altLang="zh-TW" dirty="0"/>
              <a:t>Pass everything into Transformer Encoder.</a:t>
            </a:r>
          </a:p>
          <a:p>
            <a:pPr lvl="1"/>
            <a:r>
              <a:rPr lang="en-US" altLang="zh-TW" dirty="0"/>
              <a:t>Use a (MLP) head to output probabilities.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F2E5C8-DF1B-4941-9DEC-DC999044BED6}"/>
              </a:ext>
            </a:extLst>
          </p:cNvPr>
          <p:cNvSpPr/>
          <p:nvPr/>
        </p:nvSpPr>
        <p:spPr>
          <a:xfrm>
            <a:off x="7995110" y="4978854"/>
            <a:ext cx="3723959" cy="672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Vision Transformer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0F16A84-5178-4D52-8355-29AB0453363B}"/>
              </a:ext>
            </a:extLst>
          </p:cNvPr>
          <p:cNvSpPr/>
          <p:nvPr/>
        </p:nvSpPr>
        <p:spPr>
          <a:xfrm rot="16200000">
            <a:off x="9802357" y="5555875"/>
            <a:ext cx="176056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7DF3E22-A674-434F-9E35-FA6D74EFA320}"/>
              </a:ext>
            </a:extLst>
          </p:cNvPr>
          <p:cNvSpPr/>
          <p:nvPr/>
        </p:nvSpPr>
        <p:spPr>
          <a:xfrm rot="16200000">
            <a:off x="9769061" y="4566016"/>
            <a:ext cx="176056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FB6E6E-4DA9-4A95-B7F9-2EF268A0E713}"/>
              </a:ext>
            </a:extLst>
          </p:cNvPr>
          <p:cNvSpPr/>
          <p:nvPr/>
        </p:nvSpPr>
        <p:spPr>
          <a:xfrm>
            <a:off x="8145587" y="5945153"/>
            <a:ext cx="3489596" cy="60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n_samples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in_chans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img_size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img_size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EEA86F-1589-4BD8-8541-9CB28302E218}"/>
              </a:ext>
            </a:extLst>
          </p:cNvPr>
          <p:cNvSpPr/>
          <p:nvPr/>
        </p:nvSpPr>
        <p:spPr>
          <a:xfrm>
            <a:off x="8145587" y="3962744"/>
            <a:ext cx="3489596" cy="60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n_samples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num_class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F9E1BBF9-2B5D-4133-BD0C-A35B82CCE5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61"/>
          <a:stretch/>
        </p:blipFill>
        <p:spPr>
          <a:xfrm>
            <a:off x="7995110" y="1223192"/>
            <a:ext cx="3412527" cy="2702633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5308C64D-4607-487D-BBAD-4779FC4E1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798" y="3698743"/>
            <a:ext cx="3723960" cy="25602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9A5246-42B8-458C-AED1-486BD3CA0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313" y="1255553"/>
            <a:ext cx="1263870" cy="87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3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8DBC9B2-0E0F-4641-BD0A-906E8411E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577" y="716132"/>
            <a:ext cx="4976955" cy="265552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8C384A-7934-4C39-8B55-EFED4E3AE2FF}"/>
              </a:ext>
            </a:extLst>
          </p:cNvPr>
          <p:cNvSpPr txBox="1">
            <a:spLocks/>
          </p:cNvSpPr>
          <p:nvPr/>
        </p:nvSpPr>
        <p:spPr>
          <a:xfrm>
            <a:off x="93044" y="1690688"/>
            <a:ext cx="14903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/>
              <a:t>Patch Embed.</a:t>
            </a:r>
          </a:p>
          <a:p>
            <a:r>
              <a:rPr lang="en-US" altLang="zh-TW" sz="1400" dirty="0"/>
              <a:t>Attention</a:t>
            </a:r>
          </a:p>
          <a:p>
            <a:r>
              <a:rPr lang="en-US" altLang="zh-TW" sz="1400" dirty="0"/>
              <a:t>M.L.P.</a:t>
            </a:r>
          </a:p>
          <a:p>
            <a:r>
              <a:rPr lang="en-US" altLang="zh-TW" sz="1400" dirty="0"/>
              <a:t>Block</a:t>
            </a:r>
          </a:p>
          <a:p>
            <a:r>
              <a:rPr lang="en-US" altLang="zh-TW" sz="1400" dirty="0"/>
              <a:t>Vision Trans.</a:t>
            </a:r>
          </a:p>
          <a:p>
            <a:r>
              <a:rPr lang="en-US" altLang="zh-TW" sz="1400" dirty="0"/>
              <a:t>XAI</a:t>
            </a:r>
            <a:endParaRPr lang="zh-TW" altLang="en-US" sz="1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C0DE54-BDEE-4B75-BA8B-C16AB555E25D}"/>
              </a:ext>
            </a:extLst>
          </p:cNvPr>
          <p:cNvSpPr txBox="1">
            <a:spLocks/>
          </p:cNvSpPr>
          <p:nvPr/>
        </p:nvSpPr>
        <p:spPr>
          <a:xfrm>
            <a:off x="7392201" y="365125"/>
            <a:ext cx="4628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 dirty="0"/>
              <a:t>Vision Transformer</a:t>
            </a:r>
            <a:endParaRPr lang="zh-TW" alt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B50D4E-EB93-4334-9E8F-52501428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577" y="977858"/>
            <a:ext cx="5274714" cy="5215365"/>
          </a:xfrm>
          <a:prstGeom prst="rect">
            <a:avLst/>
          </a:prstGeom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446818BD-5011-4F48-A2CE-23575DB33C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61"/>
          <a:stretch/>
        </p:blipFill>
        <p:spPr>
          <a:xfrm>
            <a:off x="3869190" y="1363344"/>
            <a:ext cx="2788180" cy="22081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A4F677-BA5D-4794-BDCF-5DE99C226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291" y="1363344"/>
            <a:ext cx="5241257" cy="482987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0CB26C1-9398-4291-95DA-8584E8DD7EC6}"/>
              </a:ext>
            </a:extLst>
          </p:cNvPr>
          <p:cNvSpPr/>
          <p:nvPr/>
        </p:nvSpPr>
        <p:spPr>
          <a:xfrm>
            <a:off x="2020824" y="2951957"/>
            <a:ext cx="1726444" cy="90681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2D1EDD-91AF-40F6-882A-173708B8472D}"/>
              </a:ext>
            </a:extLst>
          </p:cNvPr>
          <p:cNvSpPr/>
          <p:nvPr/>
        </p:nvSpPr>
        <p:spPr>
          <a:xfrm>
            <a:off x="2020824" y="3866357"/>
            <a:ext cx="3227832" cy="15700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A27E5D-D6F6-446A-8627-0A369A569176}"/>
              </a:ext>
            </a:extLst>
          </p:cNvPr>
          <p:cNvSpPr/>
          <p:nvPr/>
        </p:nvSpPr>
        <p:spPr>
          <a:xfrm>
            <a:off x="2020824" y="4024044"/>
            <a:ext cx="4636546" cy="15700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AE37-9F78-4F68-951F-A183454C886A}"/>
              </a:ext>
            </a:extLst>
          </p:cNvPr>
          <p:cNvSpPr/>
          <p:nvPr/>
        </p:nvSpPr>
        <p:spPr>
          <a:xfrm>
            <a:off x="2020824" y="4306295"/>
            <a:ext cx="1726444" cy="152274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4695EB-4806-4DF9-AECA-A04A85DBA43A}"/>
              </a:ext>
            </a:extLst>
          </p:cNvPr>
          <p:cNvSpPr/>
          <p:nvPr/>
        </p:nvSpPr>
        <p:spPr>
          <a:xfrm>
            <a:off x="2020824" y="6063366"/>
            <a:ext cx="2468880" cy="1570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0254D7-DA36-448A-9C03-FC30B19FCD87}"/>
              </a:ext>
            </a:extLst>
          </p:cNvPr>
          <p:cNvSpPr/>
          <p:nvPr/>
        </p:nvSpPr>
        <p:spPr>
          <a:xfrm>
            <a:off x="7216759" y="3319272"/>
            <a:ext cx="1726444" cy="18288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BBC4FB-B253-4BC8-881F-9385474F9A5F}"/>
              </a:ext>
            </a:extLst>
          </p:cNvPr>
          <p:cNvSpPr/>
          <p:nvPr/>
        </p:nvSpPr>
        <p:spPr>
          <a:xfrm>
            <a:off x="7216758" y="3571510"/>
            <a:ext cx="4758467" cy="80846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7B9CDD-7267-449E-B863-220CD8719D80}"/>
              </a:ext>
            </a:extLst>
          </p:cNvPr>
          <p:cNvSpPr/>
          <p:nvPr/>
        </p:nvSpPr>
        <p:spPr>
          <a:xfrm>
            <a:off x="7216759" y="4379976"/>
            <a:ext cx="3582305" cy="12039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4CED2E-5DDF-4E0E-AC97-A5835CB1C979}"/>
              </a:ext>
            </a:extLst>
          </p:cNvPr>
          <p:cNvSpPr/>
          <p:nvPr/>
        </p:nvSpPr>
        <p:spPr>
          <a:xfrm>
            <a:off x="7216757" y="4700015"/>
            <a:ext cx="1726444" cy="31089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897B9A-D3C9-45C3-A4B4-2300BC7E3B2C}"/>
              </a:ext>
            </a:extLst>
          </p:cNvPr>
          <p:cNvSpPr/>
          <p:nvPr/>
        </p:nvSpPr>
        <p:spPr>
          <a:xfrm>
            <a:off x="7216756" y="5396398"/>
            <a:ext cx="2594557" cy="3018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8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DC1FD-1875-4F17-BE14-093A8BAE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Take a break for 20 sec.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7EC47-78A2-4DD3-9DBC-D32947498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Okay, we have already run the notebook and it should be training now.</a:t>
            </a:r>
          </a:p>
          <a:p>
            <a:endParaRPr lang="en-US" altLang="zh-TW" dirty="0"/>
          </a:p>
          <a:p>
            <a:r>
              <a:rPr lang="en-US" altLang="zh-TW" dirty="0"/>
              <a:t>Now, what kind of data we are using now?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AOI defect detection</a:t>
            </a:r>
          </a:p>
          <a:p>
            <a:endParaRPr lang="en-US" altLang="zh-TW" dirty="0"/>
          </a:p>
          <a:p>
            <a:r>
              <a:rPr lang="en-US" altLang="zh-TW" dirty="0"/>
              <a:t>And we will start to introduce XAI.</a:t>
            </a:r>
          </a:p>
        </p:txBody>
      </p:sp>
    </p:spTree>
    <p:extLst>
      <p:ext uri="{BB962C8B-B14F-4D97-AF65-F5344CB8AC3E}">
        <p14:creationId xmlns:p14="http://schemas.microsoft.com/office/powerpoint/2010/main" val="407404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E83D-C2B5-455E-952C-6074B2AF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Training: #2500 Testing: #10000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104201AA-535F-41C1-A967-1893B299A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33" y="1690688"/>
            <a:ext cx="2475898" cy="212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description available.">
            <a:extLst>
              <a:ext uri="{FF2B5EF4-FFF2-40B4-BE49-F238E27FC236}">
                <a16:creationId xmlns:a16="http://schemas.microsoft.com/office/drawing/2014/main" id="{6C383545-CCE1-49B1-AC85-4BF93C193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931" y="1690688"/>
            <a:ext cx="2383243" cy="212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description available.">
            <a:extLst>
              <a:ext uri="{FF2B5EF4-FFF2-40B4-BE49-F238E27FC236}">
                <a16:creationId xmlns:a16="http://schemas.microsoft.com/office/drawing/2014/main" id="{70AEB366-E58E-4834-B5AE-9106E02EF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33" y="4006782"/>
            <a:ext cx="2909888" cy="212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o description available.">
            <a:extLst>
              <a:ext uri="{FF2B5EF4-FFF2-40B4-BE49-F238E27FC236}">
                <a16:creationId xmlns:a16="http://schemas.microsoft.com/office/drawing/2014/main" id="{7CE4DCFD-312A-40CF-B2FA-D5876FEC4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829" y="1690688"/>
            <a:ext cx="3024742" cy="212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 description available.">
            <a:extLst>
              <a:ext uri="{FF2B5EF4-FFF2-40B4-BE49-F238E27FC236}">
                <a16:creationId xmlns:a16="http://schemas.microsoft.com/office/drawing/2014/main" id="{335C3D55-B4DD-4E26-A93B-397A0FDD6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714" y="1952270"/>
            <a:ext cx="4480443" cy="199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description available.">
            <a:extLst>
              <a:ext uri="{FF2B5EF4-FFF2-40B4-BE49-F238E27FC236}">
                <a16:creationId xmlns:a16="http://schemas.microsoft.com/office/drawing/2014/main" id="{FE4D4285-C937-44CA-B959-CC0FB5786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931" y="4265351"/>
            <a:ext cx="2704158" cy="212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AD850D-D436-41FB-AB41-EDCED3CEE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0829" y="4526933"/>
            <a:ext cx="2674853" cy="2122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104C6-5EA4-4672-BEFE-CDAB3B1DD3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0670" y="4443923"/>
            <a:ext cx="2591162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42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FF1D-0FEC-4893-BCC9-9BCF711D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30C51-C827-48E3-B744-4DACC084C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Patch Embedding Module</a:t>
            </a:r>
          </a:p>
          <a:p>
            <a:r>
              <a:rPr lang="en-US" altLang="zh-TW" dirty="0"/>
              <a:t>Attention Module</a:t>
            </a:r>
          </a:p>
          <a:p>
            <a:r>
              <a:rPr lang="en-US" altLang="zh-TW" dirty="0"/>
              <a:t>Multilayer Perceptron</a:t>
            </a:r>
          </a:p>
          <a:p>
            <a:r>
              <a:rPr lang="en-US" altLang="zh-TW" dirty="0"/>
              <a:t>Block Module</a:t>
            </a:r>
          </a:p>
          <a:p>
            <a:r>
              <a:rPr lang="en-US" altLang="zh-TW" dirty="0"/>
              <a:t>Vision Transformer</a:t>
            </a:r>
          </a:p>
          <a:p>
            <a:r>
              <a:rPr lang="en-US" altLang="zh-TW" dirty="0"/>
              <a:t>XAI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071A150B-60B1-4F66-9652-8A9B9396A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019" y="1491527"/>
            <a:ext cx="7086981" cy="38749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5998CA-E0DA-4ECA-8983-49A2C1CC7216}"/>
              </a:ext>
            </a:extLst>
          </p:cNvPr>
          <p:cNvSpPr/>
          <p:nvPr/>
        </p:nvSpPr>
        <p:spPr>
          <a:xfrm>
            <a:off x="5264458" y="3658679"/>
            <a:ext cx="4583440" cy="14282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A05ACC-5326-4750-8BB5-AA04136B8872}"/>
              </a:ext>
            </a:extLst>
          </p:cNvPr>
          <p:cNvSpPr/>
          <p:nvPr/>
        </p:nvSpPr>
        <p:spPr>
          <a:xfrm>
            <a:off x="838200" y="1825625"/>
            <a:ext cx="4177683" cy="4026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3D21AF-ECED-45D4-829B-5FFD643ACE16}"/>
              </a:ext>
            </a:extLst>
          </p:cNvPr>
          <p:cNvSpPr/>
          <p:nvPr/>
        </p:nvSpPr>
        <p:spPr>
          <a:xfrm>
            <a:off x="838200" y="3352584"/>
            <a:ext cx="2446538" cy="40267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EC091-BAB2-4405-A9C1-7EECDC65B0C1}"/>
              </a:ext>
            </a:extLst>
          </p:cNvPr>
          <p:cNvSpPr/>
          <p:nvPr/>
        </p:nvSpPr>
        <p:spPr>
          <a:xfrm>
            <a:off x="6226464" y="2156060"/>
            <a:ext cx="3534126" cy="18480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6052CC-CABC-4E97-8B33-06EBFFDD275E}"/>
              </a:ext>
            </a:extLst>
          </p:cNvPr>
          <p:cNvSpPr/>
          <p:nvPr/>
        </p:nvSpPr>
        <p:spPr>
          <a:xfrm>
            <a:off x="1112837" y="2363231"/>
            <a:ext cx="2722316" cy="40267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A2BDAD-63DC-4E42-9C77-2079616A464E}"/>
              </a:ext>
            </a:extLst>
          </p:cNvPr>
          <p:cNvSpPr/>
          <p:nvPr/>
        </p:nvSpPr>
        <p:spPr>
          <a:xfrm>
            <a:off x="1099150" y="2871730"/>
            <a:ext cx="3254977" cy="402670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3B214AA-6037-4432-BEC2-AF108DE1ABB3}"/>
              </a:ext>
            </a:extLst>
          </p:cNvPr>
          <p:cNvSpPr/>
          <p:nvPr/>
        </p:nvSpPr>
        <p:spPr>
          <a:xfrm>
            <a:off x="10552906" y="3658679"/>
            <a:ext cx="1262063" cy="629952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D074E6F-8168-4563-8122-6B5ECC045735}"/>
              </a:ext>
            </a:extLst>
          </p:cNvPr>
          <p:cNvSpPr/>
          <p:nvPr/>
        </p:nvSpPr>
        <p:spPr>
          <a:xfrm>
            <a:off x="10598790" y="2469060"/>
            <a:ext cx="1262063" cy="402670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6AF86B-A40D-451C-98DB-45F759B7532B}"/>
              </a:ext>
            </a:extLst>
          </p:cNvPr>
          <p:cNvSpPr/>
          <p:nvPr/>
        </p:nvSpPr>
        <p:spPr>
          <a:xfrm>
            <a:off x="838200" y="3890190"/>
            <a:ext cx="3382392" cy="39844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DAC562-D799-4AF5-9A81-BC16B48575E5}"/>
              </a:ext>
            </a:extLst>
          </p:cNvPr>
          <p:cNvSpPr/>
          <p:nvPr/>
        </p:nvSpPr>
        <p:spPr>
          <a:xfrm>
            <a:off x="5105019" y="1690688"/>
            <a:ext cx="5116740" cy="355601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9B6031-9059-44DB-A34F-A7583341C3DF}"/>
              </a:ext>
            </a:extLst>
          </p:cNvPr>
          <p:cNvSpPr/>
          <p:nvPr/>
        </p:nvSpPr>
        <p:spPr>
          <a:xfrm>
            <a:off x="10404629" y="2026960"/>
            <a:ext cx="1637411" cy="273147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A24077-1D5A-4257-96FF-FBB7680E8954}"/>
              </a:ext>
            </a:extLst>
          </p:cNvPr>
          <p:cNvSpPr txBox="1">
            <a:spLocks/>
          </p:cNvSpPr>
          <p:nvPr/>
        </p:nvSpPr>
        <p:spPr>
          <a:xfrm>
            <a:off x="93044" y="1690688"/>
            <a:ext cx="14903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/>
              <a:t>Patch Embed.</a:t>
            </a:r>
          </a:p>
          <a:p>
            <a:r>
              <a:rPr lang="en-US" altLang="zh-TW" sz="1400" dirty="0"/>
              <a:t>Attention</a:t>
            </a:r>
          </a:p>
          <a:p>
            <a:r>
              <a:rPr lang="en-US" altLang="zh-TW" sz="1400" dirty="0"/>
              <a:t>M.L.P.</a:t>
            </a:r>
          </a:p>
          <a:p>
            <a:r>
              <a:rPr lang="en-US" altLang="zh-TW" sz="1400" dirty="0"/>
              <a:t>Block</a:t>
            </a:r>
          </a:p>
          <a:p>
            <a:r>
              <a:rPr lang="en-US" altLang="zh-TW" sz="1400" dirty="0"/>
              <a:t>Vision Trans.</a:t>
            </a:r>
          </a:p>
          <a:p>
            <a:r>
              <a:rPr lang="en-US" altLang="zh-TW" sz="1400" dirty="0"/>
              <a:t>XAI</a:t>
            </a:r>
            <a:endParaRPr lang="zh-TW" altLang="en-US" sz="1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F75F6F-56FF-49A5-9560-AEF7724F0313}"/>
              </a:ext>
            </a:extLst>
          </p:cNvPr>
          <p:cNvSpPr txBox="1">
            <a:spLocks/>
          </p:cNvSpPr>
          <p:nvPr/>
        </p:nvSpPr>
        <p:spPr>
          <a:xfrm>
            <a:off x="7392201" y="365125"/>
            <a:ext cx="4628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 dirty="0"/>
              <a:t>XAI</a:t>
            </a:r>
            <a:endParaRPr lang="zh-TW" altLang="en-US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D96A5B-237A-4FC9-98F8-E460CFBC5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3356" y="365126"/>
            <a:ext cx="9770444" cy="5811838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XAI</a:t>
            </a:r>
          </a:p>
          <a:p>
            <a:pPr lvl="1"/>
            <a:r>
              <a:rPr lang="en-US" altLang="zh-TW" dirty="0"/>
              <a:t>Explainable AI</a:t>
            </a:r>
          </a:p>
          <a:p>
            <a:endParaRPr lang="en-US" altLang="zh-TW" dirty="0"/>
          </a:p>
          <a:p>
            <a:r>
              <a:rPr lang="en-US" altLang="zh-TW" dirty="0"/>
              <a:t>Motivation</a:t>
            </a:r>
          </a:p>
          <a:p>
            <a:pPr lvl="1"/>
            <a:r>
              <a:rPr lang="en-US" altLang="zh-TW" dirty="0"/>
              <a:t>To better the model performance.</a:t>
            </a:r>
          </a:p>
          <a:p>
            <a:pPr lvl="1"/>
            <a:r>
              <a:rPr lang="en-US" altLang="zh-TW" dirty="0"/>
              <a:t>To better understand what is undergoing inside the black box.</a:t>
            </a:r>
          </a:p>
          <a:p>
            <a:endParaRPr lang="en-US" altLang="zh-TW" dirty="0"/>
          </a:p>
          <a:p>
            <a:r>
              <a:rPr lang="en-US" altLang="zh-TW" dirty="0"/>
              <a:t>What could be the keys of Vision Transformer?</a:t>
            </a:r>
          </a:p>
          <a:p>
            <a:pPr lvl="1"/>
            <a:r>
              <a:rPr lang="en-US" altLang="zh-TW" dirty="0"/>
              <a:t>“</a:t>
            </a:r>
            <a:r>
              <a:rPr lang="en-US" altLang="zh-TW" dirty="0" err="1"/>
              <a:t>Attn_drop</a:t>
            </a:r>
            <a:r>
              <a:rPr lang="en-US" altLang="zh-TW" dirty="0"/>
              <a:t>” layer</a:t>
            </a:r>
          </a:p>
          <a:p>
            <a:pPr lvl="1"/>
            <a:r>
              <a:rPr lang="en-US" altLang="zh-TW" dirty="0"/>
              <a:t>See page 8 in this slides.</a:t>
            </a:r>
          </a:p>
          <a:p>
            <a:endParaRPr lang="en-US" altLang="zh-TW" dirty="0"/>
          </a:p>
          <a:p>
            <a:r>
              <a:rPr lang="en-US" altLang="zh-TW" dirty="0"/>
              <a:t>Others?</a:t>
            </a:r>
          </a:p>
          <a:p>
            <a:pPr lvl="1"/>
            <a:r>
              <a:rPr lang="en-US" altLang="zh-TW" dirty="0"/>
              <a:t>CNN: Feature Map Visualization, Kernel Visualization, </a:t>
            </a:r>
            <a:r>
              <a:rPr lang="en-US" altLang="zh-TW" dirty="0" err="1"/>
              <a:t>GradCAM</a:t>
            </a:r>
            <a:endParaRPr lang="en-US" altLang="zh-TW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E9DB80-4B8B-4B5F-8040-F134C97BE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A129CA6-E060-4404-9F5D-2D9331F981BD}"/>
              </a:ext>
            </a:extLst>
          </p:cNvPr>
          <p:cNvSpPr/>
          <p:nvPr/>
        </p:nvSpPr>
        <p:spPr>
          <a:xfrm>
            <a:off x="1583356" y="2486025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D2DDE1B-64CE-4FF6-9792-6E837476B246}"/>
              </a:ext>
            </a:extLst>
          </p:cNvPr>
          <p:cNvSpPr/>
          <p:nvPr/>
        </p:nvSpPr>
        <p:spPr>
          <a:xfrm>
            <a:off x="6096000" y="5167312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00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A24077-1D5A-4257-96FF-FBB7680E8954}"/>
              </a:ext>
            </a:extLst>
          </p:cNvPr>
          <p:cNvSpPr txBox="1">
            <a:spLocks/>
          </p:cNvSpPr>
          <p:nvPr/>
        </p:nvSpPr>
        <p:spPr>
          <a:xfrm>
            <a:off x="93044" y="1690688"/>
            <a:ext cx="14903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/>
              <a:t>Patch Embed.</a:t>
            </a:r>
          </a:p>
          <a:p>
            <a:r>
              <a:rPr lang="en-US" altLang="zh-TW" sz="1400" dirty="0"/>
              <a:t>Attention</a:t>
            </a:r>
          </a:p>
          <a:p>
            <a:r>
              <a:rPr lang="en-US" altLang="zh-TW" sz="1400" dirty="0"/>
              <a:t>M.L.P.</a:t>
            </a:r>
          </a:p>
          <a:p>
            <a:r>
              <a:rPr lang="en-US" altLang="zh-TW" sz="1400" dirty="0"/>
              <a:t>Block</a:t>
            </a:r>
          </a:p>
          <a:p>
            <a:r>
              <a:rPr lang="en-US" altLang="zh-TW" sz="1400" dirty="0"/>
              <a:t>Vision Trans.</a:t>
            </a:r>
          </a:p>
          <a:p>
            <a:r>
              <a:rPr lang="en-US" altLang="zh-TW" sz="1400" dirty="0"/>
              <a:t>XAI</a:t>
            </a:r>
            <a:endParaRPr lang="zh-TW" altLang="en-US" sz="1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F75F6F-56FF-49A5-9560-AEF7724F0313}"/>
              </a:ext>
            </a:extLst>
          </p:cNvPr>
          <p:cNvSpPr txBox="1">
            <a:spLocks/>
          </p:cNvSpPr>
          <p:nvPr/>
        </p:nvSpPr>
        <p:spPr>
          <a:xfrm>
            <a:off x="7392201" y="365125"/>
            <a:ext cx="4628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 dirty="0"/>
              <a:t>XAI</a:t>
            </a:r>
            <a:endParaRPr lang="zh-TW" alt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F0873-EEED-43A9-BE72-21E1EF363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125" y="600075"/>
            <a:ext cx="7439026" cy="5576888"/>
          </a:xfrm>
        </p:spPr>
        <p:txBody>
          <a:bodyPr/>
          <a:lstStyle/>
          <a:p>
            <a:r>
              <a:rPr lang="en-US" altLang="zh-TW" dirty="0"/>
              <a:t>REF: </a:t>
            </a:r>
          </a:p>
          <a:p>
            <a:pPr lvl="1"/>
            <a:r>
              <a:rPr lang="en-US" altLang="zh-TW" sz="1800" dirty="0" err="1">
                <a:hlinkClick r:id="rId2"/>
              </a:rPr>
              <a:t>jacobgil</a:t>
            </a:r>
            <a:r>
              <a:rPr lang="en-US" altLang="zh-TW" sz="1800" dirty="0">
                <a:hlinkClick r:id="rId2"/>
              </a:rPr>
              <a:t>/vit-explain: </a:t>
            </a:r>
            <a:r>
              <a:rPr lang="en-US" altLang="zh-TW" sz="1800" dirty="0" err="1">
                <a:hlinkClick r:id="rId2"/>
              </a:rPr>
              <a:t>Explainability</a:t>
            </a:r>
            <a:r>
              <a:rPr lang="en-US" altLang="zh-TW" sz="1800" dirty="0">
                <a:hlinkClick r:id="rId2"/>
              </a:rPr>
              <a:t> for Vision Transformers (github.com)</a:t>
            </a:r>
            <a:endParaRPr lang="en-US" altLang="zh-TW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0C586E-3F10-43D7-BFC0-F86FDD7B2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5" y="1864948"/>
            <a:ext cx="7097115" cy="305795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2544DDB-293B-4112-85B9-4249B0888FEB}"/>
              </a:ext>
            </a:extLst>
          </p:cNvPr>
          <p:cNvGrpSpPr/>
          <p:nvPr/>
        </p:nvGrpSpPr>
        <p:grpSpPr>
          <a:xfrm>
            <a:off x="2190750" y="5294779"/>
            <a:ext cx="3743847" cy="550344"/>
            <a:chOff x="2190750" y="5294779"/>
            <a:chExt cx="3743847" cy="55034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F995E0-5EA7-4FD0-AE9C-20DE2A210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0750" y="5294779"/>
              <a:ext cx="3743847" cy="181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8DEA06-4328-4870-9371-64707764A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60" r="82159" b="-12129"/>
            <a:stretch/>
          </p:blipFill>
          <p:spPr>
            <a:xfrm>
              <a:off x="2191241" y="5674218"/>
              <a:ext cx="200025" cy="1709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70F7B6-9F68-4D7C-847E-BDC6F381E9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527" t="1" b="-12127"/>
            <a:stretch/>
          </p:blipFill>
          <p:spPr>
            <a:xfrm>
              <a:off x="2391266" y="5669947"/>
              <a:ext cx="1133174" cy="17090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14B9FB4-2DEA-40E7-B713-B73FC9E76D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18"/>
          <a:stretch/>
        </p:blipFill>
        <p:spPr>
          <a:xfrm>
            <a:off x="7234352" y="2336336"/>
            <a:ext cx="4360747" cy="44547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31F8690-2C89-4054-9BD1-784C568AFA13}"/>
              </a:ext>
            </a:extLst>
          </p:cNvPr>
          <p:cNvSpPr/>
          <p:nvPr/>
        </p:nvSpPr>
        <p:spPr>
          <a:xfrm>
            <a:off x="3803650" y="2774950"/>
            <a:ext cx="1752600" cy="196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D4AC84-2818-4444-A0C4-F88D9083FAD7}"/>
              </a:ext>
            </a:extLst>
          </p:cNvPr>
          <p:cNvSpPr/>
          <p:nvPr/>
        </p:nvSpPr>
        <p:spPr>
          <a:xfrm>
            <a:off x="2990849" y="3108325"/>
            <a:ext cx="3289301" cy="196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186890-2CFC-4A2D-A0BF-95789DAD60CF}"/>
              </a:ext>
            </a:extLst>
          </p:cNvPr>
          <p:cNvSpPr/>
          <p:nvPr/>
        </p:nvSpPr>
        <p:spPr>
          <a:xfrm>
            <a:off x="2190750" y="3914485"/>
            <a:ext cx="4940299" cy="1003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A2F981-4917-41BB-BE92-A81ECAD3C181}"/>
              </a:ext>
            </a:extLst>
          </p:cNvPr>
          <p:cNvSpPr/>
          <p:nvPr/>
        </p:nvSpPr>
        <p:spPr>
          <a:xfrm>
            <a:off x="1762125" y="5907140"/>
            <a:ext cx="5293458" cy="72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 err="1">
                <a:solidFill>
                  <a:schemeClr val="tx1"/>
                </a:solidFill>
              </a:rPr>
              <a:t>Attn_drop</a:t>
            </a:r>
            <a:r>
              <a:rPr lang="zh-TW" altLang="en-US" sz="1400" dirty="0">
                <a:solidFill>
                  <a:schemeClr val="tx1"/>
                </a:solidFill>
              </a:rPr>
              <a:t>：</a:t>
            </a:r>
            <a:r>
              <a:rPr lang="en-US" altLang="zh-TW" sz="1400" dirty="0" err="1">
                <a:solidFill>
                  <a:schemeClr val="tx1"/>
                </a:solidFill>
              </a:rPr>
              <a:t>n_samples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n_heads</a:t>
            </a:r>
            <a:r>
              <a:rPr lang="en-US" altLang="zh-TW" sz="1400" dirty="0">
                <a:solidFill>
                  <a:schemeClr val="tx1"/>
                </a:solidFill>
              </a:rPr>
              <a:t>, n_patches+1, n_patches+1</a:t>
            </a:r>
          </a:p>
          <a:p>
            <a:r>
              <a:rPr lang="en-US" altLang="zh-TW" sz="1400" dirty="0" err="1">
                <a:solidFill>
                  <a:schemeClr val="tx1"/>
                </a:solidFill>
              </a:rPr>
              <a:t>n_patches</a:t>
            </a:r>
            <a:r>
              <a:rPr lang="en-US" altLang="zh-TW" sz="1400" dirty="0">
                <a:solidFill>
                  <a:schemeClr val="tx1"/>
                </a:solidFill>
              </a:rPr>
              <a:t> = 32 x 32</a:t>
            </a:r>
          </a:p>
          <a:p>
            <a:r>
              <a:rPr lang="en-US" altLang="zh-TW" sz="1400" dirty="0">
                <a:solidFill>
                  <a:schemeClr val="tx1"/>
                </a:solidFill>
              </a:rPr>
              <a:t>32 = 512 / 16, where 512 = </a:t>
            </a:r>
            <a:r>
              <a:rPr lang="en-US" altLang="zh-TW" sz="1400" dirty="0" err="1">
                <a:solidFill>
                  <a:schemeClr val="tx1"/>
                </a:solidFill>
              </a:rPr>
              <a:t>image_size</a:t>
            </a:r>
            <a:r>
              <a:rPr lang="en-US" altLang="zh-TW" sz="1400" dirty="0">
                <a:solidFill>
                  <a:schemeClr val="tx1"/>
                </a:solidFill>
              </a:rPr>
              <a:t>, 16 = </a:t>
            </a:r>
            <a:r>
              <a:rPr lang="en-US" altLang="zh-TW" sz="1400" dirty="0" err="1">
                <a:solidFill>
                  <a:schemeClr val="tx1"/>
                </a:solidFill>
              </a:rPr>
              <a:t>patch_size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26E815-ACE2-49D9-BCA3-950D8BD3D5BE}"/>
              </a:ext>
            </a:extLst>
          </p:cNvPr>
          <p:cNvSpPr/>
          <p:nvPr/>
        </p:nvSpPr>
        <p:spPr>
          <a:xfrm>
            <a:off x="7234352" y="3055144"/>
            <a:ext cx="3486150" cy="469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64B5F8-EFEE-42ED-A6B7-2EDBF90A7057}"/>
              </a:ext>
            </a:extLst>
          </p:cNvPr>
          <p:cNvSpPr/>
          <p:nvPr/>
        </p:nvSpPr>
        <p:spPr>
          <a:xfrm>
            <a:off x="7234352" y="3631803"/>
            <a:ext cx="3486150" cy="7782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7AAB30-EDA6-4DE6-961D-4883BC2561D8}"/>
              </a:ext>
            </a:extLst>
          </p:cNvPr>
          <p:cNvSpPr/>
          <p:nvPr/>
        </p:nvSpPr>
        <p:spPr>
          <a:xfrm>
            <a:off x="7234352" y="4528359"/>
            <a:ext cx="4464050" cy="62949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FA69E8-98B6-4565-9409-7557031BAAAD}"/>
              </a:ext>
            </a:extLst>
          </p:cNvPr>
          <p:cNvSpPr/>
          <p:nvPr/>
        </p:nvSpPr>
        <p:spPr>
          <a:xfrm>
            <a:off x="7234352" y="5253802"/>
            <a:ext cx="4033723" cy="4624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2C0D48-4F54-44FE-B327-8FAE5CC7E2B2}"/>
              </a:ext>
            </a:extLst>
          </p:cNvPr>
          <p:cNvSpPr/>
          <p:nvPr/>
        </p:nvSpPr>
        <p:spPr>
          <a:xfrm>
            <a:off x="7234352" y="5812225"/>
            <a:ext cx="2921001" cy="9789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280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1798-2DA4-4D15-8495-9D612CCCC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Colab</a:t>
            </a:r>
            <a:r>
              <a:rPr lang="en-US" altLang="zh-TW" dirty="0"/>
              <a:t> Time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97F23-C23B-482B-B268-27E4F9B90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8171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EEEDD-818E-41AF-8EC3-EB5FA0D2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94DEC-4729-4C50-815B-D01A98D4B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[</a:t>
            </a:r>
            <a:r>
              <a:rPr lang="en-US" altLang="zh-TW" dirty="0">
                <a:hlinkClick r:id="rId2"/>
              </a:rPr>
              <a:t>LINK</a:t>
            </a:r>
            <a:r>
              <a:rPr lang="en-US" altLang="zh-TW" dirty="0"/>
              <a:t>] Eric’s </a:t>
            </a:r>
            <a:r>
              <a:rPr lang="en-US" altLang="zh-TW" dirty="0" err="1"/>
              <a:t>Colab</a:t>
            </a:r>
            <a:r>
              <a:rPr lang="en-US" altLang="zh-TW" dirty="0"/>
              <a:t> Notebook </a:t>
            </a:r>
            <a:r>
              <a:rPr lang="en-US" altLang="zh-TW" dirty="0">
                <a:sym typeface="Wingdings" panose="05000000000000000000" pitchFamily="2" charset="2"/>
              </a:rPr>
              <a:t> Vision Transformer + XAI</a:t>
            </a:r>
            <a:endParaRPr lang="en-US" altLang="zh-TW" dirty="0"/>
          </a:p>
          <a:p>
            <a:r>
              <a:rPr lang="en-US" altLang="zh-TW" dirty="0"/>
              <a:t>[</a:t>
            </a:r>
            <a:r>
              <a:rPr lang="en-US" altLang="zh-TW" dirty="0">
                <a:hlinkClick r:id="rId3"/>
              </a:rPr>
              <a:t>LINK</a:t>
            </a:r>
            <a:r>
              <a:rPr lang="en-US" altLang="zh-TW" dirty="0"/>
              <a:t>] YouTube Video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/>
              <a:t>Vision Transformer in </a:t>
            </a:r>
            <a:r>
              <a:rPr lang="en-US" altLang="zh-TW" dirty="0" err="1"/>
              <a:t>PyTorch</a:t>
            </a:r>
            <a:endParaRPr lang="en-US" altLang="zh-TW" dirty="0"/>
          </a:p>
          <a:p>
            <a:r>
              <a:rPr lang="en-US" altLang="zh-TW" dirty="0"/>
              <a:t>[</a:t>
            </a:r>
            <a:r>
              <a:rPr lang="en-US" altLang="zh-TW" dirty="0">
                <a:hlinkClick r:id="rId4"/>
              </a:rPr>
              <a:t>LINK</a:t>
            </a:r>
            <a:r>
              <a:rPr lang="en-US" altLang="zh-TW" dirty="0"/>
              <a:t>] XAI </a:t>
            </a:r>
            <a:r>
              <a:rPr lang="en-US" altLang="zh-TW" dirty="0">
                <a:sym typeface="Wingdings" panose="05000000000000000000" pitchFamily="2" charset="2"/>
              </a:rPr>
              <a:t> vit-explain</a:t>
            </a:r>
            <a:endParaRPr lang="en-US" altLang="zh-TW" dirty="0"/>
          </a:p>
          <a:p>
            <a:r>
              <a:rPr lang="en-US" altLang="zh-TW" dirty="0"/>
              <a:t>[</a:t>
            </a:r>
            <a:r>
              <a:rPr lang="en-US" altLang="zh-TW" dirty="0">
                <a:hlinkClick r:id="rId5"/>
              </a:rPr>
              <a:t>LINK</a:t>
            </a:r>
            <a:r>
              <a:rPr lang="en-US" altLang="zh-TW" dirty="0"/>
              <a:t>] Details. about what we’ve talked about AOI and </a:t>
            </a:r>
            <a:r>
              <a:rPr lang="en-US" altLang="zh-TW" dirty="0" err="1"/>
              <a:t>PyTorch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2886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B98E-5BFF-473F-B332-B908817F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7A87-1B6B-4094-B838-0ACA9AAA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2155DFB1-3CFC-4260-B71E-3F02F27E4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509" y="1491527"/>
            <a:ext cx="7086981" cy="38749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0FF1D8-9760-4659-8AB9-3F776807EC7F}"/>
              </a:ext>
            </a:extLst>
          </p:cNvPr>
          <p:cNvSpPr/>
          <p:nvPr/>
        </p:nvSpPr>
        <p:spPr>
          <a:xfrm>
            <a:off x="2711948" y="3658679"/>
            <a:ext cx="4583440" cy="14282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359AB0-1FB3-4922-ADDD-6F520DF1F1C4}"/>
              </a:ext>
            </a:extLst>
          </p:cNvPr>
          <p:cNvSpPr txBox="1">
            <a:spLocks/>
          </p:cNvSpPr>
          <p:nvPr/>
        </p:nvSpPr>
        <p:spPr>
          <a:xfrm>
            <a:off x="93044" y="1690688"/>
            <a:ext cx="14903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/>
              <a:t>Patch Embed.</a:t>
            </a:r>
          </a:p>
          <a:p>
            <a:r>
              <a:rPr lang="en-US" altLang="zh-TW" sz="1400" dirty="0"/>
              <a:t>Attention</a:t>
            </a:r>
          </a:p>
          <a:p>
            <a:r>
              <a:rPr lang="en-US" altLang="zh-TW" sz="1400" dirty="0"/>
              <a:t>M.L.P.</a:t>
            </a:r>
          </a:p>
          <a:p>
            <a:r>
              <a:rPr lang="en-US" altLang="zh-TW" sz="1400" dirty="0"/>
              <a:t>Block</a:t>
            </a:r>
          </a:p>
          <a:p>
            <a:r>
              <a:rPr lang="en-US" altLang="zh-TW" sz="1400" dirty="0"/>
              <a:t>Vision Trans.</a:t>
            </a:r>
          </a:p>
          <a:p>
            <a:r>
              <a:rPr lang="en-US" altLang="zh-TW" sz="1400" dirty="0"/>
              <a:t>XAI</a:t>
            </a:r>
            <a:endParaRPr lang="zh-TW" alt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EB21A1-9076-4CD4-97C4-E0A31FB58663}"/>
              </a:ext>
            </a:extLst>
          </p:cNvPr>
          <p:cNvSpPr txBox="1">
            <a:spLocks/>
          </p:cNvSpPr>
          <p:nvPr/>
        </p:nvSpPr>
        <p:spPr>
          <a:xfrm>
            <a:off x="7392201" y="365125"/>
            <a:ext cx="4628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/>
              <a:t>Patch Embedding Module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3918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FD9F-7039-4D8D-8897-BBDBD4DE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2201" y="365125"/>
            <a:ext cx="4628347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3200" dirty="0"/>
              <a:t>Patch Embedding Module</a:t>
            </a:r>
            <a:endParaRPr lang="zh-TW" alt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5E2AB-69D8-4FAC-92A2-4D0631A29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3356" y="365126"/>
            <a:ext cx="5918456" cy="649287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To-do List:</a:t>
            </a:r>
          </a:p>
          <a:p>
            <a:pPr lvl="1"/>
            <a:r>
              <a:rPr lang="en-US" altLang="zh-TW" dirty="0"/>
              <a:t>Split an image into several patches.</a:t>
            </a:r>
          </a:p>
          <a:p>
            <a:pPr lvl="1"/>
            <a:r>
              <a:rPr lang="en-US" altLang="zh-TW" dirty="0"/>
              <a:t>Embed/ Map the patches.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We’re about to see the smartness of CV Pro about how they make use of conv module.</a:t>
            </a:r>
          </a:p>
          <a:p>
            <a:endParaRPr lang="en-US" altLang="zh-TW" dirty="0">
              <a:highlight>
                <a:srgbClr val="FFFF00"/>
              </a:highlight>
            </a:endParaRPr>
          </a:p>
          <a:p>
            <a:r>
              <a:rPr lang="en-US" altLang="zh-TW" sz="2600" dirty="0"/>
              <a:t>Init: (Create a module)</a:t>
            </a:r>
          </a:p>
          <a:p>
            <a:pPr lvl="1"/>
            <a:r>
              <a:rPr lang="en-US" altLang="zh-TW" sz="2200" dirty="0"/>
              <a:t>def __</a:t>
            </a:r>
            <a:r>
              <a:rPr lang="en-US" altLang="zh-TW" sz="2200" dirty="0" err="1"/>
              <a:t>init</a:t>
            </a:r>
            <a:r>
              <a:rPr lang="en-US" altLang="zh-TW" sz="2200" dirty="0"/>
              <a:t>__</a:t>
            </a:r>
            <a:br>
              <a:rPr lang="en-US" altLang="zh-TW" sz="2200" dirty="0"/>
            </a:br>
            <a:r>
              <a:rPr lang="en-US" altLang="zh-TW" sz="2200" dirty="0"/>
              <a:t>(</a:t>
            </a:r>
            <a:r>
              <a:rPr lang="en-US" altLang="zh-TW" sz="2200" dirty="0" err="1"/>
              <a:t>img_size</a:t>
            </a:r>
            <a:r>
              <a:rPr lang="en-US" altLang="zh-TW" sz="2200" dirty="0"/>
              <a:t>, </a:t>
            </a:r>
            <a:r>
              <a:rPr lang="en-US" altLang="zh-TW" sz="2200" dirty="0" err="1"/>
              <a:t>patch_size</a:t>
            </a:r>
            <a:r>
              <a:rPr lang="en-US" altLang="zh-TW" sz="2200" dirty="0"/>
              <a:t>, </a:t>
            </a:r>
            <a:r>
              <a:rPr lang="en-US" altLang="zh-TW" sz="2200" dirty="0" err="1"/>
              <a:t>in_chans</a:t>
            </a:r>
            <a:r>
              <a:rPr lang="en-US" altLang="zh-TW" sz="2200" dirty="0"/>
              <a:t>, </a:t>
            </a:r>
            <a:r>
              <a:rPr lang="en-US" altLang="zh-TW" sz="2200" dirty="0" err="1"/>
              <a:t>embed_dim</a:t>
            </a:r>
            <a:r>
              <a:rPr lang="en-US" altLang="zh-TW" sz="2200" dirty="0"/>
              <a:t>)</a:t>
            </a:r>
            <a:endParaRPr lang="en-US" altLang="zh-TW" sz="2600" dirty="0"/>
          </a:p>
          <a:p>
            <a:r>
              <a:rPr lang="en-US" altLang="zh-TW" sz="2600" dirty="0"/>
              <a:t>Input: </a:t>
            </a:r>
          </a:p>
          <a:p>
            <a:pPr lvl="1"/>
            <a:r>
              <a:rPr lang="en-US" altLang="zh-TW" sz="2000" dirty="0"/>
              <a:t>(</a:t>
            </a:r>
            <a:r>
              <a:rPr lang="en-US" altLang="zh-TW" sz="2000" dirty="0" err="1"/>
              <a:t>n_samples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in_chans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img_size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img_size</a:t>
            </a:r>
            <a:r>
              <a:rPr lang="en-US" altLang="zh-TW" sz="2000" dirty="0"/>
              <a:t>)</a:t>
            </a:r>
          </a:p>
          <a:p>
            <a:r>
              <a:rPr lang="en-US" altLang="zh-TW" sz="2600" dirty="0"/>
              <a:t>Output</a:t>
            </a:r>
            <a:r>
              <a:rPr lang="en-US" altLang="zh-TW" sz="2400" dirty="0"/>
              <a:t>: </a:t>
            </a:r>
          </a:p>
          <a:p>
            <a:pPr lvl="1"/>
            <a:r>
              <a:rPr lang="en-US" altLang="zh-TW" sz="2000" dirty="0"/>
              <a:t>(</a:t>
            </a:r>
            <a:r>
              <a:rPr lang="en-US" altLang="zh-TW" sz="2000" dirty="0" err="1"/>
              <a:t>n_samples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num_patches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embed_dim</a:t>
            </a:r>
            <a:r>
              <a:rPr lang="en-US" altLang="zh-TW" sz="2000" dirty="0"/>
              <a:t>)</a:t>
            </a:r>
          </a:p>
          <a:p>
            <a:pPr lvl="1"/>
            <a:endParaRPr lang="en-US" altLang="zh-TW" sz="2000" dirty="0"/>
          </a:p>
          <a:p>
            <a:r>
              <a:rPr lang="en-US" altLang="zh-TW" dirty="0"/>
              <a:t>Wait! What about little </a:t>
            </a:r>
            <a:r>
              <a:rPr lang="en-US" altLang="zh-TW" dirty="0">
                <a:highlight>
                  <a:srgbClr val="FF00FF"/>
                </a:highlight>
              </a:rPr>
              <a:t>purple</a:t>
            </a:r>
            <a:r>
              <a:rPr lang="en-US" altLang="zh-TW" dirty="0"/>
              <a:t> pill?</a:t>
            </a:r>
          </a:p>
          <a:p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39F897-370B-484F-9753-5002A1910AFC}"/>
              </a:ext>
            </a:extLst>
          </p:cNvPr>
          <p:cNvSpPr txBox="1">
            <a:spLocks/>
          </p:cNvSpPr>
          <p:nvPr/>
        </p:nvSpPr>
        <p:spPr>
          <a:xfrm>
            <a:off x="93044" y="1690688"/>
            <a:ext cx="14903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/>
              <a:t>Patch Embed.</a:t>
            </a:r>
          </a:p>
          <a:p>
            <a:r>
              <a:rPr lang="en-US" altLang="zh-TW" sz="1400" dirty="0"/>
              <a:t>Attention</a:t>
            </a:r>
          </a:p>
          <a:p>
            <a:r>
              <a:rPr lang="en-US" altLang="zh-TW" sz="1400" dirty="0"/>
              <a:t>M.L.P.</a:t>
            </a:r>
          </a:p>
          <a:p>
            <a:r>
              <a:rPr lang="en-US" altLang="zh-TW" sz="1400" dirty="0"/>
              <a:t>Block</a:t>
            </a:r>
          </a:p>
          <a:p>
            <a:r>
              <a:rPr lang="en-US" altLang="zh-TW" sz="1400" dirty="0"/>
              <a:t>Vision Trans.</a:t>
            </a:r>
          </a:p>
          <a:p>
            <a:r>
              <a:rPr lang="en-US" altLang="zh-TW" sz="1400" dirty="0"/>
              <a:t>XAI</a:t>
            </a:r>
            <a:endParaRPr lang="zh-TW" altLang="en-US" sz="1400" dirty="0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0DC85C86-1C9F-4791-9697-D597C5729E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2" r="33076" b="4855"/>
          <a:stretch/>
        </p:blipFill>
        <p:spPr>
          <a:xfrm>
            <a:off x="7392202" y="1690688"/>
            <a:ext cx="4742879" cy="166018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1DA1882-A63D-45CC-8604-0A90F444EC2B}"/>
              </a:ext>
            </a:extLst>
          </p:cNvPr>
          <p:cNvGrpSpPr/>
          <p:nvPr/>
        </p:nvGrpSpPr>
        <p:grpSpPr>
          <a:xfrm>
            <a:off x="3711063" y="4297071"/>
            <a:ext cx="337905" cy="322102"/>
            <a:chOff x="3798636" y="4143306"/>
            <a:chExt cx="698798" cy="6661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31E46C-61F0-4FE6-AAA1-12424ECA9EAD}"/>
                </a:ext>
              </a:extLst>
            </p:cNvPr>
            <p:cNvSpPr/>
            <p:nvPr/>
          </p:nvSpPr>
          <p:spPr>
            <a:xfrm>
              <a:off x="3798636" y="4143306"/>
              <a:ext cx="500514" cy="50051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FC0A21-C44A-461F-BDD7-EDC9EEE42930}"/>
                </a:ext>
              </a:extLst>
            </p:cNvPr>
            <p:cNvSpPr/>
            <p:nvPr/>
          </p:nvSpPr>
          <p:spPr>
            <a:xfrm>
              <a:off x="3897778" y="4226107"/>
              <a:ext cx="500514" cy="50051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933F4A-D7E7-4FFC-A203-C102A8A8F182}"/>
                </a:ext>
              </a:extLst>
            </p:cNvPr>
            <p:cNvSpPr/>
            <p:nvPr/>
          </p:nvSpPr>
          <p:spPr>
            <a:xfrm>
              <a:off x="3996920" y="4308908"/>
              <a:ext cx="500514" cy="50051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588C2E-709B-4E8F-AAC3-7B4AD2A17EF3}"/>
              </a:ext>
            </a:extLst>
          </p:cNvPr>
          <p:cNvSpPr/>
          <p:nvPr/>
        </p:nvSpPr>
        <p:spPr>
          <a:xfrm>
            <a:off x="4794124" y="4377148"/>
            <a:ext cx="243758" cy="242025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D99E21-5CD4-42E3-AAA6-312229BF37D8}"/>
              </a:ext>
            </a:extLst>
          </p:cNvPr>
          <p:cNvSpPr/>
          <p:nvPr/>
        </p:nvSpPr>
        <p:spPr>
          <a:xfrm>
            <a:off x="8296590" y="4605826"/>
            <a:ext cx="3723959" cy="672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Patch Embedding Module</a:t>
            </a:r>
          </a:p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img_size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patch_size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in_chans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embed_dim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BBCE56-77D5-44DE-89C8-AAEAF6AC41CD}"/>
              </a:ext>
            </a:extLst>
          </p:cNvPr>
          <p:cNvSpPr/>
          <p:nvPr/>
        </p:nvSpPr>
        <p:spPr>
          <a:xfrm>
            <a:off x="8605953" y="5572125"/>
            <a:ext cx="3171824" cy="60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n_samples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in_chans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img_size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img_size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91F875-9D2E-4244-B3FF-1376ACE17F8A}"/>
              </a:ext>
            </a:extLst>
          </p:cNvPr>
          <p:cNvSpPr/>
          <p:nvPr/>
        </p:nvSpPr>
        <p:spPr>
          <a:xfrm>
            <a:off x="8605953" y="3659944"/>
            <a:ext cx="3171824" cy="60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n_samples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num_patches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embed_dim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E268FB3-C067-4EE9-B79F-1F2291A2F465}"/>
              </a:ext>
            </a:extLst>
          </p:cNvPr>
          <p:cNvSpPr/>
          <p:nvPr/>
        </p:nvSpPr>
        <p:spPr>
          <a:xfrm rot="16200000">
            <a:off x="10103837" y="5182847"/>
            <a:ext cx="176056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4F69AC5-F425-44C8-8E46-F0C82BE79300}"/>
              </a:ext>
            </a:extLst>
          </p:cNvPr>
          <p:cNvSpPr/>
          <p:nvPr/>
        </p:nvSpPr>
        <p:spPr>
          <a:xfrm rot="16200000">
            <a:off x="10070541" y="4192988"/>
            <a:ext cx="176056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78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39F897-370B-484F-9753-5002A1910AFC}"/>
              </a:ext>
            </a:extLst>
          </p:cNvPr>
          <p:cNvSpPr txBox="1">
            <a:spLocks/>
          </p:cNvSpPr>
          <p:nvPr/>
        </p:nvSpPr>
        <p:spPr>
          <a:xfrm>
            <a:off x="93044" y="1690688"/>
            <a:ext cx="14903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/>
              <a:t>Patch Embed.</a:t>
            </a:r>
          </a:p>
          <a:p>
            <a:r>
              <a:rPr lang="en-US" altLang="zh-TW" sz="1400" dirty="0"/>
              <a:t>Attention</a:t>
            </a:r>
          </a:p>
          <a:p>
            <a:r>
              <a:rPr lang="en-US" altLang="zh-TW" sz="1400" dirty="0"/>
              <a:t>M.L.P.</a:t>
            </a:r>
          </a:p>
          <a:p>
            <a:r>
              <a:rPr lang="en-US" altLang="zh-TW" sz="1400" dirty="0"/>
              <a:t>Block</a:t>
            </a:r>
          </a:p>
          <a:p>
            <a:r>
              <a:rPr lang="en-US" altLang="zh-TW" sz="1400" dirty="0"/>
              <a:t>Vision Trans.</a:t>
            </a:r>
          </a:p>
          <a:p>
            <a:r>
              <a:rPr lang="en-US" altLang="zh-TW" sz="1400" dirty="0"/>
              <a:t>XAI</a:t>
            </a:r>
            <a:endParaRPr lang="zh-TW" altLang="en-US" sz="1400" dirty="0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0DC85C86-1C9F-4791-9697-D597C5729E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2" r="33076" b="4855"/>
          <a:stretch/>
        </p:blipFill>
        <p:spPr>
          <a:xfrm>
            <a:off x="7392202" y="1690688"/>
            <a:ext cx="4742879" cy="16601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D99E21-5CD4-42E3-AAA6-312229BF37D8}"/>
              </a:ext>
            </a:extLst>
          </p:cNvPr>
          <p:cNvSpPr/>
          <p:nvPr/>
        </p:nvSpPr>
        <p:spPr>
          <a:xfrm>
            <a:off x="8296590" y="4605826"/>
            <a:ext cx="3723959" cy="672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Patch Embedding Module</a:t>
            </a:r>
          </a:p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img_size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patch_size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in_chans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embed_dim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BBCE56-77D5-44DE-89C8-AAEAF6AC41CD}"/>
              </a:ext>
            </a:extLst>
          </p:cNvPr>
          <p:cNvSpPr/>
          <p:nvPr/>
        </p:nvSpPr>
        <p:spPr>
          <a:xfrm>
            <a:off x="8605953" y="5572125"/>
            <a:ext cx="3171824" cy="60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n_samples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in_chans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img_size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img_size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91F875-9D2E-4244-B3FF-1376ACE17F8A}"/>
              </a:ext>
            </a:extLst>
          </p:cNvPr>
          <p:cNvSpPr/>
          <p:nvPr/>
        </p:nvSpPr>
        <p:spPr>
          <a:xfrm>
            <a:off x="8605953" y="3659944"/>
            <a:ext cx="3171824" cy="60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n_samples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num_patches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embed_dim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E268FB3-C067-4EE9-B79F-1F2291A2F465}"/>
              </a:ext>
            </a:extLst>
          </p:cNvPr>
          <p:cNvSpPr/>
          <p:nvPr/>
        </p:nvSpPr>
        <p:spPr>
          <a:xfrm rot="16200000">
            <a:off x="10103837" y="5182847"/>
            <a:ext cx="176056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4F69AC5-F425-44C8-8E46-F0C82BE79300}"/>
              </a:ext>
            </a:extLst>
          </p:cNvPr>
          <p:cNvSpPr/>
          <p:nvPr/>
        </p:nvSpPr>
        <p:spPr>
          <a:xfrm rot="16200000">
            <a:off x="10070541" y="4192988"/>
            <a:ext cx="176056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7DACD83-25CA-4074-A43D-0A1C365384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4898" b="88912"/>
          <a:stretch/>
        </p:blipFill>
        <p:spPr>
          <a:xfrm>
            <a:off x="2356474" y="415363"/>
            <a:ext cx="4158626" cy="5826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C4E2C4-C2C7-4829-98A2-0ACD5366C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09" r="14898"/>
          <a:stretch/>
        </p:blipFill>
        <p:spPr>
          <a:xfrm>
            <a:off x="2356474" y="1064727"/>
            <a:ext cx="4158625" cy="16601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04394E-4DB2-42DD-B319-54B748B85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475" y="2839209"/>
            <a:ext cx="4158625" cy="3461468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BE52FD9A-81DB-4104-90FC-FD9361914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2201" y="365125"/>
            <a:ext cx="4628347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3200" dirty="0"/>
              <a:t>Patch Embedding Module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3895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EFD7D-2270-4DEE-96D4-290225BB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AF8A7-994B-46DF-8CEB-1EA30880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DB87A30F-153A-4EFF-952D-C939CBEFD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509" y="1491527"/>
            <a:ext cx="7086981" cy="387494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5FFC1C-C0DA-4D3B-91F6-D41ED485BA91}"/>
              </a:ext>
            </a:extLst>
          </p:cNvPr>
          <p:cNvSpPr/>
          <p:nvPr/>
        </p:nvSpPr>
        <p:spPr>
          <a:xfrm>
            <a:off x="8000396" y="3658679"/>
            <a:ext cx="1262063" cy="629952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204DEA-B9E0-487B-B2B8-2CD0E432B708}"/>
              </a:ext>
            </a:extLst>
          </p:cNvPr>
          <p:cNvSpPr txBox="1">
            <a:spLocks/>
          </p:cNvSpPr>
          <p:nvPr/>
        </p:nvSpPr>
        <p:spPr>
          <a:xfrm>
            <a:off x="93044" y="1690688"/>
            <a:ext cx="14903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/>
              <a:t>Patch Embed.</a:t>
            </a:r>
          </a:p>
          <a:p>
            <a:r>
              <a:rPr lang="en-US" altLang="zh-TW" sz="1400" dirty="0"/>
              <a:t>Attention</a:t>
            </a:r>
          </a:p>
          <a:p>
            <a:r>
              <a:rPr lang="en-US" altLang="zh-TW" sz="1400" dirty="0"/>
              <a:t>M.L.P.</a:t>
            </a:r>
          </a:p>
          <a:p>
            <a:r>
              <a:rPr lang="en-US" altLang="zh-TW" sz="1400" dirty="0"/>
              <a:t>Block</a:t>
            </a:r>
          </a:p>
          <a:p>
            <a:r>
              <a:rPr lang="en-US" altLang="zh-TW" sz="1400" dirty="0"/>
              <a:t>Vision Trans.</a:t>
            </a:r>
          </a:p>
          <a:p>
            <a:r>
              <a:rPr lang="en-US" altLang="zh-TW" sz="1400" dirty="0"/>
              <a:t>XAI</a:t>
            </a:r>
            <a:endParaRPr lang="zh-TW" alt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6D25B3-92CD-40E6-A9C3-13BABC536FD7}"/>
              </a:ext>
            </a:extLst>
          </p:cNvPr>
          <p:cNvSpPr txBox="1">
            <a:spLocks/>
          </p:cNvSpPr>
          <p:nvPr/>
        </p:nvSpPr>
        <p:spPr>
          <a:xfrm>
            <a:off x="7392201" y="365125"/>
            <a:ext cx="4628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/>
              <a:t>Attention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5686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39F897-370B-484F-9753-5002A1910AFC}"/>
              </a:ext>
            </a:extLst>
          </p:cNvPr>
          <p:cNvSpPr txBox="1">
            <a:spLocks/>
          </p:cNvSpPr>
          <p:nvPr/>
        </p:nvSpPr>
        <p:spPr>
          <a:xfrm>
            <a:off x="93044" y="1690688"/>
            <a:ext cx="14903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/>
              <a:t>Patch Embed.</a:t>
            </a:r>
          </a:p>
          <a:p>
            <a:r>
              <a:rPr lang="en-US" altLang="zh-TW" sz="1400" dirty="0"/>
              <a:t>Attention</a:t>
            </a:r>
          </a:p>
          <a:p>
            <a:r>
              <a:rPr lang="en-US" altLang="zh-TW" sz="1400" dirty="0"/>
              <a:t>M.L.P.</a:t>
            </a:r>
          </a:p>
          <a:p>
            <a:r>
              <a:rPr lang="en-US" altLang="zh-TW" sz="1400" dirty="0"/>
              <a:t>Block</a:t>
            </a:r>
          </a:p>
          <a:p>
            <a:r>
              <a:rPr lang="en-US" altLang="zh-TW" sz="1400" dirty="0"/>
              <a:t>Vision Trans.</a:t>
            </a:r>
          </a:p>
          <a:p>
            <a:r>
              <a:rPr lang="en-US" altLang="zh-TW" sz="1400" dirty="0"/>
              <a:t>XAI</a:t>
            </a:r>
            <a:endParaRPr lang="zh-TW" altLang="en-US" sz="140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52FD9A-81DB-4104-90FC-FD9361914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2201" y="365125"/>
            <a:ext cx="4628347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3200" dirty="0"/>
              <a:t>Attention</a:t>
            </a:r>
            <a:endParaRPr lang="zh-TW" altLang="en-US" sz="3200" dirty="0"/>
          </a:p>
        </p:txBody>
      </p:sp>
      <p:pic>
        <p:nvPicPr>
          <p:cNvPr id="18" name="Picture 17" descr="A picture containing table&#10;&#10;Description automatically generated">
            <a:extLst>
              <a:ext uri="{FF2B5EF4-FFF2-40B4-BE49-F238E27FC236}">
                <a16:creationId xmlns:a16="http://schemas.microsoft.com/office/drawing/2014/main" id="{1ACD1DA3-C0A2-4E4D-97A6-156F76D97C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8" t="55703" r="6881" b="27582"/>
          <a:stretch/>
        </p:blipFill>
        <p:spPr>
          <a:xfrm>
            <a:off x="9153924" y="1539240"/>
            <a:ext cx="1104900" cy="647700"/>
          </a:xfrm>
          <a:prstGeom prst="rect">
            <a:avLst/>
          </a:prstGeom>
        </p:spPr>
      </p:pic>
      <p:pic>
        <p:nvPicPr>
          <p:cNvPr id="22" name="Picture 21" descr="A picture containing table&#10;&#10;Description automatically generated">
            <a:extLst>
              <a:ext uri="{FF2B5EF4-FFF2-40B4-BE49-F238E27FC236}">
                <a16:creationId xmlns:a16="http://schemas.microsoft.com/office/drawing/2014/main" id="{850E7E9F-BDEA-4ED5-AB0D-BABB421A6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8" t="55704" r="6881" b="2607"/>
          <a:stretch/>
        </p:blipFill>
        <p:spPr>
          <a:xfrm>
            <a:off x="7696200" y="602654"/>
            <a:ext cx="1104900" cy="161544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E3C5AC8-2C50-402A-8F33-7A4F88D38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3356" y="365125"/>
            <a:ext cx="6665294" cy="6492874"/>
          </a:xfrm>
        </p:spPr>
        <p:txBody>
          <a:bodyPr>
            <a:normAutofit/>
          </a:bodyPr>
          <a:lstStyle/>
          <a:p>
            <a:r>
              <a:rPr lang="en-US" altLang="zh-TW" dirty="0"/>
              <a:t>To-do List:</a:t>
            </a:r>
          </a:p>
          <a:p>
            <a:pPr lvl="1"/>
            <a:r>
              <a:rPr lang="en-US" altLang="zh-TW" dirty="0"/>
              <a:t>Apply attention mechanism into our input.</a:t>
            </a:r>
          </a:p>
          <a:p>
            <a:pPr lvl="1"/>
            <a:r>
              <a:rPr lang="en-US" altLang="zh-TW" dirty="0"/>
              <a:t>Wait! What is our input?</a:t>
            </a:r>
          </a:p>
          <a:p>
            <a:endParaRPr lang="en-US" altLang="zh-TW" dirty="0">
              <a:highlight>
                <a:srgbClr val="FFFF00"/>
              </a:highlight>
            </a:endParaRPr>
          </a:p>
          <a:p>
            <a:r>
              <a:rPr lang="en-US" altLang="zh-TW" sz="2600" dirty="0"/>
              <a:t>Init:</a:t>
            </a:r>
          </a:p>
          <a:p>
            <a:pPr lvl="1"/>
            <a:r>
              <a:rPr lang="en-US" altLang="zh-TW" sz="2200" dirty="0"/>
              <a:t>def __</a:t>
            </a:r>
            <a:r>
              <a:rPr lang="en-US" altLang="zh-TW" sz="2200" dirty="0" err="1"/>
              <a:t>init</a:t>
            </a:r>
            <a:r>
              <a:rPr lang="en-US" altLang="zh-TW" sz="2200" dirty="0"/>
              <a:t>__</a:t>
            </a:r>
            <a:br>
              <a:rPr lang="en-US" altLang="zh-TW" sz="2200" dirty="0"/>
            </a:br>
            <a:r>
              <a:rPr lang="en-US" altLang="zh-TW" sz="2200" dirty="0"/>
              <a:t>(</a:t>
            </a:r>
            <a:r>
              <a:rPr lang="en-US" altLang="zh-TW" dirty="0"/>
              <a:t>dim, </a:t>
            </a:r>
            <a:r>
              <a:rPr lang="en-US" altLang="zh-TW" dirty="0" err="1"/>
              <a:t>n_heads</a:t>
            </a:r>
            <a:r>
              <a:rPr lang="en-US" altLang="zh-TW" dirty="0"/>
              <a:t>, </a:t>
            </a:r>
            <a:r>
              <a:rPr lang="en-US" altLang="zh-TW" dirty="0" err="1"/>
              <a:t>qkv_bias</a:t>
            </a:r>
            <a:r>
              <a:rPr lang="en-US" altLang="zh-TW" dirty="0"/>
              <a:t>, </a:t>
            </a:r>
            <a:r>
              <a:rPr lang="en-US" altLang="zh-TW" dirty="0" err="1"/>
              <a:t>attn_p</a:t>
            </a:r>
            <a:r>
              <a:rPr lang="en-US" altLang="zh-TW" dirty="0"/>
              <a:t>., </a:t>
            </a:r>
            <a:r>
              <a:rPr lang="en-US" altLang="zh-TW" dirty="0" err="1"/>
              <a:t>proj_p</a:t>
            </a:r>
            <a:r>
              <a:rPr lang="en-US" altLang="zh-TW" sz="2200" dirty="0"/>
              <a:t>)</a:t>
            </a:r>
          </a:p>
          <a:p>
            <a:r>
              <a:rPr lang="en-US" altLang="zh-TW" sz="2600" dirty="0"/>
              <a:t>Input:</a:t>
            </a:r>
          </a:p>
          <a:p>
            <a:pPr lvl="1"/>
            <a:r>
              <a:rPr lang="pt-BR" altLang="zh-TW" dirty="0"/>
              <a:t>(n_samples, n_patches</a:t>
            </a:r>
            <a:r>
              <a:rPr lang="pt-BR" altLang="zh-TW" dirty="0">
                <a:highlight>
                  <a:srgbClr val="00FF00"/>
                </a:highlight>
              </a:rPr>
              <a:t> + 1</a:t>
            </a:r>
            <a:r>
              <a:rPr lang="pt-BR" altLang="zh-TW" dirty="0"/>
              <a:t>, dim)</a:t>
            </a:r>
            <a:endParaRPr lang="en-US" altLang="zh-TW" sz="2200" dirty="0"/>
          </a:p>
          <a:p>
            <a:r>
              <a:rPr lang="en-US" altLang="zh-TW" sz="2600" dirty="0"/>
              <a:t>Output</a:t>
            </a:r>
            <a:r>
              <a:rPr lang="en-US" altLang="zh-TW" sz="2400" dirty="0"/>
              <a:t>: </a:t>
            </a:r>
          </a:p>
          <a:p>
            <a:pPr lvl="1"/>
            <a:r>
              <a:rPr lang="en-US" altLang="zh-TW" dirty="0"/>
              <a:t>(</a:t>
            </a:r>
            <a:r>
              <a:rPr lang="en-US" altLang="zh-TW" dirty="0" err="1"/>
              <a:t>n_samples</a:t>
            </a:r>
            <a:r>
              <a:rPr lang="en-US" altLang="zh-TW" dirty="0"/>
              <a:t>, </a:t>
            </a:r>
            <a:r>
              <a:rPr lang="en-US" altLang="zh-TW" dirty="0" err="1">
                <a:highlight>
                  <a:srgbClr val="00FF00"/>
                </a:highlight>
              </a:rPr>
              <a:t>n_patches</a:t>
            </a:r>
            <a:r>
              <a:rPr lang="en-US" altLang="zh-TW" dirty="0">
                <a:highlight>
                  <a:srgbClr val="00FF00"/>
                </a:highlight>
              </a:rPr>
              <a:t> + 1</a:t>
            </a:r>
            <a:r>
              <a:rPr lang="en-US" altLang="zh-TW" dirty="0"/>
              <a:t>, dim)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Wait! Why is our input dim. equals to </a:t>
            </a:r>
            <a:br>
              <a:rPr lang="en-US" altLang="zh-TW" dirty="0"/>
            </a:br>
            <a:r>
              <a:rPr lang="en-US" altLang="zh-TW" dirty="0"/>
              <a:t>output dim. ?</a:t>
            </a:r>
          </a:p>
          <a:p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83290-7EC5-43C4-803E-E36DC4B8F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105" y="1196379"/>
            <a:ext cx="1418851" cy="988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AF322-0A34-4D49-BD64-D92D55009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513" y="5180331"/>
            <a:ext cx="2650487" cy="1565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E10173-9A58-4828-BF5B-401734D76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452" y="5259963"/>
            <a:ext cx="1223865" cy="148561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9EF948A-53C0-49AC-BC07-8707C5B859B2}"/>
              </a:ext>
            </a:extLst>
          </p:cNvPr>
          <p:cNvSpPr/>
          <p:nvPr/>
        </p:nvSpPr>
        <p:spPr>
          <a:xfrm>
            <a:off x="8119308" y="3508266"/>
            <a:ext cx="3723959" cy="672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Attention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dim, </a:t>
            </a:r>
            <a:r>
              <a:rPr lang="en-US" altLang="zh-TW" sz="1400" dirty="0" err="1">
                <a:solidFill>
                  <a:schemeClr val="tx1"/>
                </a:solidFill>
              </a:rPr>
              <a:t>n_heads</a:t>
            </a:r>
            <a:r>
              <a:rPr lang="en-US" altLang="zh-TW" sz="1400" dirty="0">
                <a:solidFill>
                  <a:schemeClr val="tx1"/>
                </a:solidFill>
              </a:rPr>
              <a:t>, </a:t>
            </a:r>
            <a:r>
              <a:rPr lang="en-US" altLang="zh-TW" sz="1400" dirty="0" err="1">
                <a:solidFill>
                  <a:schemeClr val="tx1"/>
                </a:solidFill>
              </a:rPr>
              <a:t>qkv_bias</a:t>
            </a:r>
            <a:r>
              <a:rPr lang="en-US" altLang="zh-TW" sz="1400" dirty="0">
                <a:solidFill>
                  <a:schemeClr val="tx1"/>
                </a:solidFill>
              </a:rPr>
              <a:t>, </a:t>
            </a:r>
            <a:r>
              <a:rPr lang="en-US" altLang="zh-TW" sz="1400" dirty="0" err="1">
                <a:solidFill>
                  <a:schemeClr val="tx1"/>
                </a:solidFill>
              </a:rPr>
              <a:t>attn_p</a:t>
            </a:r>
            <a:r>
              <a:rPr lang="en-US" altLang="zh-TW" sz="1400" dirty="0">
                <a:solidFill>
                  <a:schemeClr val="tx1"/>
                </a:solidFill>
              </a:rPr>
              <a:t>., </a:t>
            </a:r>
            <a:r>
              <a:rPr lang="en-US" altLang="zh-TW" sz="1400" dirty="0" err="1">
                <a:solidFill>
                  <a:schemeClr val="tx1"/>
                </a:solidFill>
              </a:rPr>
              <a:t>proj_p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A5EB7F-E9FF-4836-8ADC-5F207C5ECBCF}"/>
              </a:ext>
            </a:extLst>
          </p:cNvPr>
          <p:cNvSpPr/>
          <p:nvPr/>
        </p:nvSpPr>
        <p:spPr>
          <a:xfrm>
            <a:off x="8269785" y="2562384"/>
            <a:ext cx="3489596" cy="60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n_samples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num_patches</a:t>
            </a:r>
            <a:r>
              <a:rPr lang="en-US" altLang="zh-TW" sz="1400" dirty="0">
                <a:solidFill>
                  <a:schemeClr val="tx1"/>
                </a:solidFill>
                <a:highlight>
                  <a:srgbClr val="00FF00"/>
                </a:highlight>
              </a:rPr>
              <a:t> + 1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embed_dim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E8A271C-3B14-478A-97CA-C62F795B8642}"/>
              </a:ext>
            </a:extLst>
          </p:cNvPr>
          <p:cNvSpPr/>
          <p:nvPr/>
        </p:nvSpPr>
        <p:spPr>
          <a:xfrm rot="16200000">
            <a:off x="9926555" y="4085287"/>
            <a:ext cx="176056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C7A3833-FABE-4987-A82A-9C33E37A72C3}"/>
              </a:ext>
            </a:extLst>
          </p:cNvPr>
          <p:cNvSpPr/>
          <p:nvPr/>
        </p:nvSpPr>
        <p:spPr>
          <a:xfrm rot="16200000">
            <a:off x="9893259" y="3095428"/>
            <a:ext cx="176056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27CB8E-87C4-4ED0-A6B7-4065B020CC4D}"/>
              </a:ext>
            </a:extLst>
          </p:cNvPr>
          <p:cNvSpPr/>
          <p:nvPr/>
        </p:nvSpPr>
        <p:spPr>
          <a:xfrm>
            <a:off x="8269785" y="4474565"/>
            <a:ext cx="3489596" cy="60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n_samples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num_patches</a:t>
            </a:r>
            <a:r>
              <a:rPr lang="en-US" altLang="zh-TW" sz="1400" dirty="0">
                <a:solidFill>
                  <a:schemeClr val="tx1"/>
                </a:solidFill>
                <a:highlight>
                  <a:srgbClr val="00FF00"/>
                </a:highlight>
              </a:rPr>
              <a:t> + 1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embed_dim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11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39F897-370B-484F-9753-5002A1910AFC}"/>
              </a:ext>
            </a:extLst>
          </p:cNvPr>
          <p:cNvSpPr txBox="1">
            <a:spLocks/>
          </p:cNvSpPr>
          <p:nvPr/>
        </p:nvSpPr>
        <p:spPr>
          <a:xfrm>
            <a:off x="93044" y="1690688"/>
            <a:ext cx="14903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/>
              <a:t>Patch Embed.</a:t>
            </a:r>
          </a:p>
          <a:p>
            <a:r>
              <a:rPr lang="en-US" altLang="zh-TW" sz="1400" dirty="0"/>
              <a:t>Attention</a:t>
            </a:r>
          </a:p>
          <a:p>
            <a:r>
              <a:rPr lang="en-US" altLang="zh-TW" sz="1400" dirty="0"/>
              <a:t>M.L.P.</a:t>
            </a:r>
          </a:p>
          <a:p>
            <a:r>
              <a:rPr lang="en-US" altLang="zh-TW" sz="1400" dirty="0"/>
              <a:t>Block</a:t>
            </a:r>
          </a:p>
          <a:p>
            <a:r>
              <a:rPr lang="en-US" altLang="zh-TW" sz="1400" dirty="0"/>
              <a:t>Vision Trans.</a:t>
            </a:r>
          </a:p>
          <a:p>
            <a:r>
              <a:rPr lang="en-US" altLang="zh-TW" sz="1400" dirty="0"/>
              <a:t>XAI</a:t>
            </a:r>
            <a:endParaRPr lang="zh-TW" altLang="en-US" sz="140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52FD9A-81DB-4104-90FC-FD9361914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2201" y="365125"/>
            <a:ext cx="4628347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3200" dirty="0"/>
              <a:t>Attention</a:t>
            </a:r>
            <a:endParaRPr lang="zh-TW" altLang="en-US" sz="3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EF948A-53C0-49AC-BC07-8707C5B859B2}"/>
              </a:ext>
            </a:extLst>
          </p:cNvPr>
          <p:cNvSpPr/>
          <p:nvPr/>
        </p:nvSpPr>
        <p:spPr>
          <a:xfrm>
            <a:off x="1894316" y="4788426"/>
            <a:ext cx="3723959" cy="672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Attention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dim, </a:t>
            </a:r>
            <a:r>
              <a:rPr lang="en-US" altLang="zh-TW" sz="1400" dirty="0" err="1">
                <a:solidFill>
                  <a:schemeClr val="tx1"/>
                </a:solidFill>
              </a:rPr>
              <a:t>n_heads</a:t>
            </a:r>
            <a:r>
              <a:rPr lang="en-US" altLang="zh-TW" sz="1400" dirty="0">
                <a:solidFill>
                  <a:schemeClr val="tx1"/>
                </a:solidFill>
              </a:rPr>
              <a:t>, </a:t>
            </a:r>
            <a:r>
              <a:rPr lang="en-US" altLang="zh-TW" sz="1400" dirty="0" err="1">
                <a:solidFill>
                  <a:schemeClr val="tx1"/>
                </a:solidFill>
              </a:rPr>
              <a:t>qkv_bias</a:t>
            </a:r>
            <a:r>
              <a:rPr lang="en-US" altLang="zh-TW" sz="1400" dirty="0">
                <a:solidFill>
                  <a:schemeClr val="tx1"/>
                </a:solidFill>
              </a:rPr>
              <a:t>, </a:t>
            </a:r>
            <a:r>
              <a:rPr lang="en-US" altLang="zh-TW" sz="1400" dirty="0" err="1">
                <a:solidFill>
                  <a:schemeClr val="tx1"/>
                </a:solidFill>
              </a:rPr>
              <a:t>attn_p</a:t>
            </a:r>
            <a:r>
              <a:rPr lang="en-US" altLang="zh-TW" sz="1400" dirty="0">
                <a:solidFill>
                  <a:schemeClr val="tx1"/>
                </a:solidFill>
              </a:rPr>
              <a:t>., </a:t>
            </a:r>
            <a:r>
              <a:rPr lang="en-US" altLang="zh-TW" sz="1400" dirty="0" err="1">
                <a:solidFill>
                  <a:schemeClr val="tx1"/>
                </a:solidFill>
              </a:rPr>
              <a:t>proj_p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A5EB7F-E9FF-4836-8ADC-5F207C5ECBCF}"/>
              </a:ext>
            </a:extLst>
          </p:cNvPr>
          <p:cNvSpPr/>
          <p:nvPr/>
        </p:nvSpPr>
        <p:spPr>
          <a:xfrm>
            <a:off x="2044793" y="3842544"/>
            <a:ext cx="3489596" cy="60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n_samples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num_patches</a:t>
            </a:r>
            <a:r>
              <a:rPr lang="en-US" altLang="zh-TW" sz="1400" dirty="0">
                <a:solidFill>
                  <a:schemeClr val="tx1"/>
                </a:solidFill>
                <a:highlight>
                  <a:srgbClr val="00FF00"/>
                </a:highlight>
              </a:rPr>
              <a:t> + 1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embed_dim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E8A271C-3B14-478A-97CA-C62F795B8642}"/>
              </a:ext>
            </a:extLst>
          </p:cNvPr>
          <p:cNvSpPr/>
          <p:nvPr/>
        </p:nvSpPr>
        <p:spPr>
          <a:xfrm rot="16200000">
            <a:off x="3701563" y="5365447"/>
            <a:ext cx="176056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C7A3833-FABE-4987-A82A-9C33E37A72C3}"/>
              </a:ext>
            </a:extLst>
          </p:cNvPr>
          <p:cNvSpPr/>
          <p:nvPr/>
        </p:nvSpPr>
        <p:spPr>
          <a:xfrm rot="16200000">
            <a:off x="3668267" y="4375588"/>
            <a:ext cx="176056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27CB8E-87C4-4ED0-A6B7-4065B020CC4D}"/>
              </a:ext>
            </a:extLst>
          </p:cNvPr>
          <p:cNvSpPr/>
          <p:nvPr/>
        </p:nvSpPr>
        <p:spPr>
          <a:xfrm>
            <a:off x="2044793" y="5754725"/>
            <a:ext cx="3489596" cy="60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n_samples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num_patches</a:t>
            </a:r>
            <a:r>
              <a:rPr lang="en-US" altLang="zh-TW" sz="1400" dirty="0">
                <a:solidFill>
                  <a:schemeClr val="tx1"/>
                </a:solidFill>
                <a:highlight>
                  <a:srgbClr val="00FF00"/>
                </a:highlight>
              </a:rPr>
              <a:t> + 1</a:t>
            </a:r>
            <a:r>
              <a:rPr lang="en-US" altLang="zh-TW" sz="1400" dirty="0">
                <a:solidFill>
                  <a:schemeClr val="tx1"/>
                </a:solidFill>
              </a:rPr>
              <a:t>, </a:t>
            </a:r>
            <a:r>
              <a:rPr lang="en-US" altLang="zh-TW" sz="1400" dirty="0" err="1">
                <a:solidFill>
                  <a:schemeClr val="tx1"/>
                </a:solidFill>
              </a:rPr>
              <a:t>embed_dim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490B30-78D6-460E-B3EE-6EDE2E6D1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316" y="298957"/>
            <a:ext cx="5449060" cy="276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66CE06-AC60-4F2E-BB8A-D5A2CC2B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317" y="737542"/>
            <a:ext cx="5449060" cy="24051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4945CD-0172-4402-9759-E2783ACCD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766" y="1334696"/>
            <a:ext cx="5449060" cy="5261678"/>
          </a:xfrm>
          <a:prstGeom prst="rect">
            <a:avLst/>
          </a:prstGeom>
        </p:spPr>
      </p:pic>
      <p:pic>
        <p:nvPicPr>
          <p:cNvPr id="23" name="Picture 22" descr="A picture containing table&#10;&#10;Description automatically generated">
            <a:extLst>
              <a:ext uri="{FF2B5EF4-FFF2-40B4-BE49-F238E27FC236}">
                <a16:creationId xmlns:a16="http://schemas.microsoft.com/office/drawing/2014/main" id="{6444EF50-9379-4C99-A41B-CBEC356BD6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8" t="55704" r="6881" b="2607"/>
          <a:stretch/>
        </p:blipFill>
        <p:spPr>
          <a:xfrm>
            <a:off x="377375" y="4800042"/>
            <a:ext cx="1104900" cy="161544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5D09D2D-31B9-4F22-90F5-8DDD813B528D}"/>
              </a:ext>
            </a:extLst>
          </p:cNvPr>
          <p:cNvSpPr/>
          <p:nvPr/>
        </p:nvSpPr>
        <p:spPr>
          <a:xfrm>
            <a:off x="160174" y="3898396"/>
            <a:ext cx="1007502" cy="454952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F57E2F8-5502-4055-BFEE-866AF37DF62A}"/>
              </a:ext>
            </a:extLst>
          </p:cNvPr>
          <p:cNvSpPr/>
          <p:nvPr/>
        </p:nvSpPr>
        <p:spPr>
          <a:xfrm>
            <a:off x="312574" y="4050796"/>
            <a:ext cx="1007502" cy="454952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A207821-F8A1-45F7-8191-0D1ED840AB17}"/>
              </a:ext>
            </a:extLst>
          </p:cNvPr>
          <p:cNvSpPr/>
          <p:nvPr/>
        </p:nvSpPr>
        <p:spPr>
          <a:xfrm>
            <a:off x="464974" y="4203196"/>
            <a:ext cx="1007502" cy="454952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9A3601-9509-4D54-9A8C-DBCB4BC0BA79}"/>
              </a:ext>
            </a:extLst>
          </p:cNvPr>
          <p:cNvGrpSpPr/>
          <p:nvPr/>
        </p:nvGrpSpPr>
        <p:grpSpPr>
          <a:xfrm>
            <a:off x="9546573" y="2063980"/>
            <a:ext cx="2412720" cy="1347448"/>
            <a:chOff x="9546573" y="2269720"/>
            <a:chExt cx="2412720" cy="134744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2BDE8D7-1216-4EB4-908A-0BA8F74DD8CC}"/>
                </a:ext>
              </a:extLst>
            </p:cNvPr>
            <p:cNvGrpSpPr/>
            <p:nvPr/>
          </p:nvGrpSpPr>
          <p:grpSpPr>
            <a:xfrm>
              <a:off x="9546573" y="2269720"/>
              <a:ext cx="2412720" cy="1094842"/>
              <a:chOff x="9546573" y="2269720"/>
              <a:chExt cx="2412720" cy="109484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59CC10-A4EC-4801-9D5D-967320110881}"/>
                  </a:ext>
                </a:extLst>
              </p:cNvPr>
              <p:cNvSpPr/>
              <p:nvPr/>
            </p:nvSpPr>
            <p:spPr>
              <a:xfrm>
                <a:off x="10832716" y="2743199"/>
                <a:ext cx="1126577" cy="6213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Key</a:t>
                </a:r>
                <a:endParaRPr lang="zh-TW" altLang="en-US" dirty="0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37C3989-66BF-4F31-98A9-189CE1E22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46573" y="2269720"/>
                <a:ext cx="1105054" cy="161948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06D9D45-B0DD-41B3-98E7-080B6ECC534A}"/>
                </a:ext>
              </a:extLst>
            </p:cNvPr>
            <p:cNvGrpSpPr/>
            <p:nvPr/>
          </p:nvGrpSpPr>
          <p:grpSpPr>
            <a:xfrm>
              <a:off x="9788419" y="2283293"/>
              <a:ext cx="2121192" cy="1333875"/>
              <a:chOff x="9788419" y="2283293"/>
              <a:chExt cx="2121192" cy="133387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E65FC86-6913-487F-B877-B408DF1B8FE4}"/>
                  </a:ext>
                </a:extLst>
              </p:cNvPr>
              <p:cNvSpPr/>
              <p:nvPr/>
            </p:nvSpPr>
            <p:spPr>
              <a:xfrm rot="5400000">
                <a:off x="9535812" y="2743198"/>
                <a:ext cx="1126577" cy="6213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Query</a:t>
                </a:r>
                <a:endParaRPr lang="zh-TW" alt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B874B3B-64AD-410B-AF12-4F83A84E1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04557" y="2283293"/>
                <a:ext cx="1105054" cy="152421"/>
              </a:xfrm>
              <a:prstGeom prst="rect">
                <a:avLst/>
              </a:prstGeom>
            </p:spPr>
          </p:pic>
        </p:grp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2E55A0C-6FEB-4BCB-B823-CBC7AC762A98}"/>
              </a:ext>
            </a:extLst>
          </p:cNvPr>
          <p:cNvSpPr/>
          <p:nvPr/>
        </p:nvSpPr>
        <p:spPr>
          <a:xfrm>
            <a:off x="6863379" y="4800043"/>
            <a:ext cx="4628347" cy="152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5DCD9E-5ECD-436B-9052-0172F464BCAC}"/>
              </a:ext>
            </a:extLst>
          </p:cNvPr>
          <p:cNvSpPr/>
          <p:nvPr/>
        </p:nvSpPr>
        <p:spPr>
          <a:xfrm>
            <a:off x="7094220" y="5519734"/>
            <a:ext cx="3832860" cy="18764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68C788-ADF8-43EF-A573-0336734BA005}"/>
              </a:ext>
            </a:extLst>
          </p:cNvPr>
          <p:cNvSpPr/>
          <p:nvPr/>
        </p:nvSpPr>
        <p:spPr>
          <a:xfrm>
            <a:off x="7559040" y="4281126"/>
            <a:ext cx="3368040" cy="18764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35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31" grpId="0" animBg="1"/>
      <p:bldP spid="36" grpId="0" animBg="1"/>
      <p:bldP spid="37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EFD7D-2270-4DEE-96D4-290225BB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AF8A7-994B-46DF-8CEB-1EA30880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DB87A30F-153A-4EFF-952D-C939CBEFD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509" y="1491527"/>
            <a:ext cx="7086981" cy="387494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204DEA-B9E0-487B-B2B8-2CD0E432B708}"/>
              </a:ext>
            </a:extLst>
          </p:cNvPr>
          <p:cNvSpPr txBox="1">
            <a:spLocks/>
          </p:cNvSpPr>
          <p:nvPr/>
        </p:nvSpPr>
        <p:spPr>
          <a:xfrm>
            <a:off x="93044" y="1690688"/>
            <a:ext cx="14903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/>
              <a:t>Patch Embed.</a:t>
            </a:r>
          </a:p>
          <a:p>
            <a:r>
              <a:rPr lang="en-US" altLang="zh-TW" sz="1400" dirty="0"/>
              <a:t>Attention</a:t>
            </a:r>
          </a:p>
          <a:p>
            <a:r>
              <a:rPr lang="en-US" altLang="zh-TW" sz="1400" dirty="0"/>
              <a:t>M.L.P.</a:t>
            </a:r>
          </a:p>
          <a:p>
            <a:r>
              <a:rPr lang="en-US" altLang="zh-TW" sz="1400" dirty="0"/>
              <a:t>Block</a:t>
            </a:r>
          </a:p>
          <a:p>
            <a:r>
              <a:rPr lang="en-US" altLang="zh-TW" sz="1400" dirty="0"/>
              <a:t>Vision Trans.</a:t>
            </a:r>
          </a:p>
          <a:p>
            <a:r>
              <a:rPr lang="en-US" altLang="zh-TW" sz="1400" dirty="0"/>
              <a:t>XAI</a:t>
            </a:r>
            <a:endParaRPr lang="zh-TW" alt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6D25B3-92CD-40E6-A9C3-13BABC536FD7}"/>
              </a:ext>
            </a:extLst>
          </p:cNvPr>
          <p:cNvSpPr txBox="1">
            <a:spLocks/>
          </p:cNvSpPr>
          <p:nvPr/>
        </p:nvSpPr>
        <p:spPr>
          <a:xfrm>
            <a:off x="7392201" y="365125"/>
            <a:ext cx="4628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 dirty="0"/>
              <a:t>MLP</a:t>
            </a:r>
            <a:endParaRPr lang="zh-TW" altLang="en-US" sz="3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D0A8A60-B179-4385-BAD3-84A7D03455B2}"/>
              </a:ext>
            </a:extLst>
          </p:cNvPr>
          <p:cNvSpPr/>
          <p:nvPr/>
        </p:nvSpPr>
        <p:spPr>
          <a:xfrm>
            <a:off x="8020690" y="2469060"/>
            <a:ext cx="1262063" cy="402670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82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1273</Words>
  <Application>Microsoft Office PowerPoint</Application>
  <PresentationFormat>Widescreen</PresentationFormat>
  <Paragraphs>283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標楷體</vt:lpstr>
      <vt:lpstr>Arial</vt:lpstr>
      <vt:lpstr>Calibri</vt:lpstr>
      <vt:lpstr>Calibri Light</vt:lpstr>
      <vt:lpstr>Office Theme</vt:lpstr>
      <vt:lpstr>Vision Transformer</vt:lpstr>
      <vt:lpstr>Outline</vt:lpstr>
      <vt:lpstr>PowerPoint Presentation</vt:lpstr>
      <vt:lpstr>Patch Embedding Module</vt:lpstr>
      <vt:lpstr>Patch Embedding Module</vt:lpstr>
      <vt:lpstr>PowerPoint Presentation</vt:lpstr>
      <vt:lpstr>Attention</vt:lpstr>
      <vt:lpstr>Attention</vt:lpstr>
      <vt:lpstr>PowerPoint Presentation</vt:lpstr>
      <vt:lpstr>MLP</vt:lpstr>
      <vt:lpstr>MLP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 a break for 20 sec.</vt:lpstr>
      <vt:lpstr>Training: #2500 Testing: #10000</vt:lpstr>
      <vt:lpstr>PowerPoint Presentation</vt:lpstr>
      <vt:lpstr>PowerPoint Presentation</vt:lpstr>
      <vt:lpstr>Colab Time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Transformer</dc:title>
  <dc:creator>Jhong Jia Jheng</dc:creator>
  <cp:lastModifiedBy>Jhong Jia Jheng</cp:lastModifiedBy>
  <cp:revision>157</cp:revision>
  <dcterms:created xsi:type="dcterms:W3CDTF">2021-07-24T00:57:09Z</dcterms:created>
  <dcterms:modified xsi:type="dcterms:W3CDTF">2021-07-24T06:18:18Z</dcterms:modified>
</cp:coreProperties>
</file>